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4" r:id="rId3"/>
    <p:sldId id="262" r:id="rId4"/>
    <p:sldId id="266" r:id="rId5"/>
    <p:sldId id="267" r:id="rId6"/>
    <p:sldId id="268" r:id="rId7"/>
    <p:sldId id="269" r:id="rId8"/>
    <p:sldId id="265" r:id="rId9"/>
    <p:sldId id="272" r:id="rId10"/>
    <p:sldId id="274" r:id="rId11"/>
    <p:sldId id="276" r:id="rId12"/>
    <p:sldId id="283" r:id="rId13"/>
    <p:sldId id="278" r:id="rId14"/>
    <p:sldId id="282" r:id="rId15"/>
    <p:sldId id="279" r:id="rId16"/>
    <p:sldId id="281" r:id="rId17"/>
    <p:sldId id="270" r:id="rId18"/>
    <p:sldId id="277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3B"/>
    <a:srgbClr val="868686"/>
    <a:srgbClr val="414042"/>
    <a:srgbClr val="242943"/>
    <a:srgbClr val="07B9D9"/>
    <a:srgbClr val="13B9D9"/>
    <a:srgbClr val="13D3D9"/>
    <a:srgbClr val="50ADC9"/>
    <a:srgbClr val="00B7CC"/>
    <a:srgbClr val="4AAB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14554A-B750-4D2F-918E-E5624498461B}" v="2" dt="2026-09-02T11:49:29.4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201" autoAdjust="0"/>
  </p:normalViewPr>
  <p:slideViewPr>
    <p:cSldViewPr snapToGrid="0" snapToObjects="1">
      <p:cViewPr varScale="1">
        <p:scale>
          <a:sx n="68" d="100"/>
          <a:sy n="68" d="100"/>
        </p:scale>
        <p:origin x="187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Imre Gabriella Regina" userId="c6376ad6-fb89-412e-aedc-73516595a1e7" providerId="ADAL" clId="{D4313A5D-4876-4DBF-8804-D6B75EA6A7F0}"/>
    <pc:docChg chg="custSel modSld">
      <pc:chgData name="Dr. Imre Gabriella Regina" userId="c6376ad6-fb89-412e-aedc-73516595a1e7" providerId="ADAL" clId="{D4313A5D-4876-4DBF-8804-D6B75EA6A7F0}" dt="2026-09-02T12:11:31.551" v="635" actId="113"/>
      <pc:docMkLst>
        <pc:docMk/>
      </pc:docMkLst>
      <pc:sldChg chg="modSp mod">
        <pc:chgData name="Dr. Imre Gabriella Regina" userId="c6376ad6-fb89-412e-aedc-73516595a1e7" providerId="ADAL" clId="{D4313A5D-4876-4DBF-8804-D6B75EA6A7F0}" dt="2026-09-02T11:43:33.485" v="338" actId="20577"/>
        <pc:sldMkLst>
          <pc:docMk/>
          <pc:sldMk cId="53035870" sldId="274"/>
        </pc:sldMkLst>
        <pc:spChg chg="mod">
          <ac:chgData name="Dr. Imre Gabriella Regina" userId="c6376ad6-fb89-412e-aedc-73516595a1e7" providerId="ADAL" clId="{D4313A5D-4876-4DBF-8804-D6B75EA6A7F0}" dt="2026-09-02T11:43:33.485" v="338" actId="20577"/>
          <ac:spMkLst>
            <pc:docMk/>
            <pc:sldMk cId="53035870" sldId="274"/>
            <ac:spMk id="2" creationId="{7AF55941-D5F7-3FEC-08C3-400B92F595F2}"/>
          </ac:spMkLst>
        </pc:spChg>
      </pc:sldChg>
      <pc:sldChg chg="modSp mod">
        <pc:chgData name="Dr. Imre Gabriella Regina" userId="c6376ad6-fb89-412e-aedc-73516595a1e7" providerId="ADAL" clId="{D4313A5D-4876-4DBF-8804-D6B75EA6A7F0}" dt="2026-09-02T11:48:09.652" v="377" actId="113"/>
        <pc:sldMkLst>
          <pc:docMk/>
          <pc:sldMk cId="3827701909" sldId="279"/>
        </pc:sldMkLst>
        <pc:spChg chg="mod">
          <ac:chgData name="Dr. Imre Gabriella Regina" userId="c6376ad6-fb89-412e-aedc-73516595a1e7" providerId="ADAL" clId="{D4313A5D-4876-4DBF-8804-D6B75EA6A7F0}" dt="2026-09-02T11:48:09.652" v="377" actId="113"/>
          <ac:spMkLst>
            <pc:docMk/>
            <pc:sldMk cId="3827701909" sldId="279"/>
            <ac:spMk id="4" creationId="{C48EB882-994B-0E90-F1AE-9CC053FEB940}"/>
          </ac:spMkLst>
        </pc:spChg>
      </pc:sldChg>
      <pc:sldChg chg="modSp mod">
        <pc:chgData name="Dr. Imre Gabriella Regina" userId="c6376ad6-fb89-412e-aedc-73516595a1e7" providerId="ADAL" clId="{D4313A5D-4876-4DBF-8804-D6B75EA6A7F0}" dt="2026-09-02T12:11:31.551" v="635" actId="113"/>
        <pc:sldMkLst>
          <pc:docMk/>
          <pc:sldMk cId="2617034987" sldId="281"/>
        </pc:sldMkLst>
        <pc:spChg chg="mod">
          <ac:chgData name="Dr. Imre Gabriella Regina" userId="c6376ad6-fb89-412e-aedc-73516595a1e7" providerId="ADAL" clId="{D4313A5D-4876-4DBF-8804-D6B75EA6A7F0}" dt="2026-09-02T12:11:31.551" v="635" actId="113"/>
          <ac:spMkLst>
            <pc:docMk/>
            <pc:sldMk cId="2617034987" sldId="281"/>
            <ac:spMk id="4" creationId="{C48EB882-994B-0E90-F1AE-9CC053FEB94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080A1-7191-4C56-86BD-97862657E640}" type="doc">
      <dgm:prSet loTypeId="urn:microsoft.com/office/officeart/2005/8/layout/pyramid1" loCatId="pyramid" qsTypeId="urn:microsoft.com/office/officeart/2005/8/quickstyle/simple1#1" qsCatId="simple" csTypeId="urn:microsoft.com/office/officeart/2005/8/colors/accent1_2#1" csCatId="accent1" phldr="1"/>
      <dgm:spPr/>
    </dgm:pt>
    <dgm:pt modelId="{4BB24D21-9DD4-47B0-ACE6-C95B700597BB}">
      <dgm:prSet phldrT="[Szöveg]" custT="1"/>
      <dgm:spPr/>
      <dgm:t>
        <a:bodyPr/>
        <a:lstStyle/>
        <a:p>
          <a:r>
            <a:rPr lang="hu-HU" sz="1800" dirty="0" err="1">
              <a:solidFill>
                <a:schemeClr val="bg1"/>
              </a:solidFill>
            </a:rPr>
            <a:t>MSc</a:t>
          </a:r>
          <a:endParaRPr lang="hu-HU" sz="1800" dirty="0">
            <a:solidFill>
              <a:schemeClr val="bg1"/>
            </a:solidFill>
          </a:endParaRPr>
        </a:p>
      </dgm:t>
    </dgm:pt>
    <dgm:pt modelId="{A32CC14C-0CAD-4C08-9A5C-C5940FC7CAF7}" type="parTrans" cxnId="{42089CDB-D516-455E-9BB1-72B8EB9C370A}">
      <dgm:prSet/>
      <dgm:spPr/>
      <dgm:t>
        <a:bodyPr/>
        <a:lstStyle/>
        <a:p>
          <a:endParaRPr lang="hu-HU"/>
        </a:p>
      </dgm:t>
    </dgm:pt>
    <dgm:pt modelId="{3CB11005-E087-43D4-9A57-3EA573220632}" type="sibTrans" cxnId="{42089CDB-D516-455E-9BB1-72B8EB9C370A}">
      <dgm:prSet/>
      <dgm:spPr/>
      <dgm:t>
        <a:bodyPr/>
        <a:lstStyle/>
        <a:p>
          <a:endParaRPr lang="hu-HU"/>
        </a:p>
      </dgm:t>
    </dgm:pt>
    <dgm:pt modelId="{BEE2A6F3-6B2B-4AB5-AA75-C1EBA173420B}">
      <dgm:prSet phldrT="[Szöveg]" custT="1"/>
      <dgm:spPr/>
      <dgm:t>
        <a:bodyPr/>
        <a:lstStyle/>
        <a:p>
          <a:r>
            <a:rPr lang="hu-HU" sz="3600" dirty="0" err="1">
              <a:solidFill>
                <a:schemeClr val="bg1"/>
              </a:solidFill>
            </a:rPr>
            <a:t>BSc</a:t>
          </a:r>
          <a:endParaRPr lang="hu-HU" sz="3600" dirty="0">
            <a:solidFill>
              <a:schemeClr val="bg1"/>
            </a:solidFill>
          </a:endParaRPr>
        </a:p>
      </dgm:t>
    </dgm:pt>
    <dgm:pt modelId="{3AE8FC8E-8C1B-48C8-B406-795447D6AC4E}" type="parTrans" cxnId="{5F83A80E-CA95-4192-B9C6-6EB5930D426C}">
      <dgm:prSet/>
      <dgm:spPr/>
      <dgm:t>
        <a:bodyPr/>
        <a:lstStyle/>
        <a:p>
          <a:endParaRPr lang="hu-HU"/>
        </a:p>
      </dgm:t>
    </dgm:pt>
    <dgm:pt modelId="{75412174-5D43-4B55-8FD4-416AC4608997}" type="sibTrans" cxnId="{5F83A80E-CA95-4192-B9C6-6EB5930D426C}">
      <dgm:prSet/>
      <dgm:spPr/>
      <dgm:t>
        <a:bodyPr/>
        <a:lstStyle/>
        <a:p>
          <a:endParaRPr lang="hu-HU"/>
        </a:p>
      </dgm:t>
    </dgm:pt>
    <dgm:pt modelId="{4B97BD94-15AF-4E21-9301-DED122E7880F}" type="pres">
      <dgm:prSet presAssocID="{BF3080A1-7191-4C56-86BD-97862657E640}" presName="Name0" presStyleCnt="0">
        <dgm:presLayoutVars>
          <dgm:dir/>
          <dgm:animLvl val="lvl"/>
          <dgm:resizeHandles val="exact"/>
        </dgm:presLayoutVars>
      </dgm:prSet>
      <dgm:spPr/>
    </dgm:pt>
    <dgm:pt modelId="{A9102975-F56A-46CD-ACB9-E20FD95F1CEA}" type="pres">
      <dgm:prSet presAssocID="{4BB24D21-9DD4-47B0-ACE6-C95B700597BB}" presName="Name8" presStyleCnt="0"/>
      <dgm:spPr/>
    </dgm:pt>
    <dgm:pt modelId="{1019C326-93B8-401B-8E1E-98D535009DF9}" type="pres">
      <dgm:prSet presAssocID="{4BB24D21-9DD4-47B0-ACE6-C95B700597BB}" presName="level" presStyleLbl="node1" presStyleIdx="0" presStyleCnt="2" custLinFactNeighborX="1684">
        <dgm:presLayoutVars>
          <dgm:chMax val="1"/>
          <dgm:bulletEnabled val="1"/>
        </dgm:presLayoutVars>
      </dgm:prSet>
      <dgm:spPr/>
    </dgm:pt>
    <dgm:pt modelId="{C9157540-78DE-45D9-A9E9-CDAF8C498399}" type="pres">
      <dgm:prSet presAssocID="{4BB24D21-9DD4-47B0-ACE6-C95B700597B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517610A-E025-4CA8-8438-4EA231DA42FC}" type="pres">
      <dgm:prSet presAssocID="{BEE2A6F3-6B2B-4AB5-AA75-C1EBA173420B}" presName="Name8" presStyleCnt="0"/>
      <dgm:spPr/>
    </dgm:pt>
    <dgm:pt modelId="{E27E588E-5BBE-4D37-9A46-A5E4460E0CCD}" type="pres">
      <dgm:prSet presAssocID="{BEE2A6F3-6B2B-4AB5-AA75-C1EBA173420B}" presName="level" presStyleLbl="node1" presStyleIdx="1" presStyleCnt="2">
        <dgm:presLayoutVars>
          <dgm:chMax val="1"/>
          <dgm:bulletEnabled val="1"/>
        </dgm:presLayoutVars>
      </dgm:prSet>
      <dgm:spPr/>
    </dgm:pt>
    <dgm:pt modelId="{F0D62E69-6986-407C-A130-979996BD130E}" type="pres">
      <dgm:prSet presAssocID="{BEE2A6F3-6B2B-4AB5-AA75-C1EBA173420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F83A80E-CA95-4192-B9C6-6EB5930D426C}" srcId="{BF3080A1-7191-4C56-86BD-97862657E640}" destId="{BEE2A6F3-6B2B-4AB5-AA75-C1EBA173420B}" srcOrd="1" destOrd="0" parTransId="{3AE8FC8E-8C1B-48C8-B406-795447D6AC4E}" sibTransId="{75412174-5D43-4B55-8FD4-416AC4608997}"/>
    <dgm:cxn modelId="{B5ABF161-A848-4E21-9831-6E155D419D99}" type="presOf" srcId="{BF3080A1-7191-4C56-86BD-97862657E640}" destId="{4B97BD94-15AF-4E21-9301-DED122E7880F}" srcOrd="0" destOrd="0" presId="urn:microsoft.com/office/officeart/2005/8/layout/pyramid1"/>
    <dgm:cxn modelId="{0DF0D585-26F0-4116-9168-68697D12773D}" type="presOf" srcId="{BEE2A6F3-6B2B-4AB5-AA75-C1EBA173420B}" destId="{E27E588E-5BBE-4D37-9A46-A5E4460E0CCD}" srcOrd="0" destOrd="0" presId="urn:microsoft.com/office/officeart/2005/8/layout/pyramid1"/>
    <dgm:cxn modelId="{E0E874CD-EFCF-43E5-83FD-80410BF84CB7}" type="presOf" srcId="{4BB24D21-9DD4-47B0-ACE6-C95B700597BB}" destId="{C9157540-78DE-45D9-A9E9-CDAF8C498399}" srcOrd="1" destOrd="0" presId="urn:microsoft.com/office/officeart/2005/8/layout/pyramid1"/>
    <dgm:cxn modelId="{D4F734DA-7612-4BBA-9F46-C2312E9EE0CB}" type="presOf" srcId="{BEE2A6F3-6B2B-4AB5-AA75-C1EBA173420B}" destId="{F0D62E69-6986-407C-A130-979996BD130E}" srcOrd="1" destOrd="0" presId="urn:microsoft.com/office/officeart/2005/8/layout/pyramid1"/>
    <dgm:cxn modelId="{42089CDB-D516-455E-9BB1-72B8EB9C370A}" srcId="{BF3080A1-7191-4C56-86BD-97862657E640}" destId="{4BB24D21-9DD4-47B0-ACE6-C95B700597BB}" srcOrd="0" destOrd="0" parTransId="{A32CC14C-0CAD-4C08-9A5C-C5940FC7CAF7}" sibTransId="{3CB11005-E087-43D4-9A57-3EA573220632}"/>
    <dgm:cxn modelId="{DFB634EE-4455-4A13-AC54-708BBCB9A442}" type="presOf" srcId="{4BB24D21-9DD4-47B0-ACE6-C95B700597BB}" destId="{1019C326-93B8-401B-8E1E-98D535009DF9}" srcOrd="0" destOrd="0" presId="urn:microsoft.com/office/officeart/2005/8/layout/pyramid1"/>
    <dgm:cxn modelId="{07F3B74E-BC25-4AFB-BDCE-60C5B1AAA7D8}" type="presParOf" srcId="{4B97BD94-15AF-4E21-9301-DED122E7880F}" destId="{A9102975-F56A-46CD-ACB9-E20FD95F1CEA}" srcOrd="0" destOrd="0" presId="urn:microsoft.com/office/officeart/2005/8/layout/pyramid1"/>
    <dgm:cxn modelId="{AA0B1577-A0DE-43B2-8636-1F289A983E80}" type="presParOf" srcId="{A9102975-F56A-46CD-ACB9-E20FD95F1CEA}" destId="{1019C326-93B8-401B-8E1E-98D535009DF9}" srcOrd="0" destOrd="0" presId="urn:microsoft.com/office/officeart/2005/8/layout/pyramid1"/>
    <dgm:cxn modelId="{AAE8D7EB-DDF8-4F04-AF03-5498D3BAA6F8}" type="presParOf" srcId="{A9102975-F56A-46CD-ACB9-E20FD95F1CEA}" destId="{C9157540-78DE-45D9-A9E9-CDAF8C498399}" srcOrd="1" destOrd="0" presId="urn:microsoft.com/office/officeart/2005/8/layout/pyramid1"/>
    <dgm:cxn modelId="{0C0CD578-6C85-42B6-A769-803C18241043}" type="presParOf" srcId="{4B97BD94-15AF-4E21-9301-DED122E7880F}" destId="{D517610A-E025-4CA8-8438-4EA231DA42FC}" srcOrd="1" destOrd="0" presId="urn:microsoft.com/office/officeart/2005/8/layout/pyramid1"/>
    <dgm:cxn modelId="{50B02D21-ADD2-438C-B133-5A80F361C3B1}" type="presParOf" srcId="{D517610A-E025-4CA8-8438-4EA231DA42FC}" destId="{E27E588E-5BBE-4D37-9A46-A5E4460E0CCD}" srcOrd="0" destOrd="0" presId="urn:microsoft.com/office/officeart/2005/8/layout/pyramid1"/>
    <dgm:cxn modelId="{35B982FD-A495-4BF4-ADC3-05F9D45EACB2}" type="presParOf" srcId="{D517610A-E025-4CA8-8438-4EA231DA42FC}" destId="{F0D62E69-6986-407C-A130-979996BD130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9C326-93B8-401B-8E1E-98D535009DF9}">
      <dsp:nvSpPr>
        <dsp:cNvPr id="0" name=""/>
        <dsp:cNvSpPr/>
      </dsp:nvSpPr>
      <dsp:spPr>
        <a:xfrm>
          <a:off x="600756" y="0"/>
          <a:ext cx="1162364" cy="1088656"/>
        </a:xfrm>
        <a:prstGeom prst="trapezoid">
          <a:avLst>
            <a:gd name="adj" fmla="val 5338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 err="1">
              <a:solidFill>
                <a:schemeClr val="bg1"/>
              </a:solidFill>
            </a:rPr>
            <a:t>MSc</a:t>
          </a:r>
          <a:endParaRPr lang="hu-HU" sz="1800" kern="1200" dirty="0">
            <a:solidFill>
              <a:schemeClr val="bg1"/>
            </a:solidFill>
          </a:endParaRPr>
        </a:p>
      </dsp:txBody>
      <dsp:txXfrm>
        <a:off x="600756" y="0"/>
        <a:ext cx="1162364" cy="1088656"/>
      </dsp:txXfrm>
    </dsp:sp>
    <dsp:sp modelId="{E27E588E-5BBE-4D37-9A46-A5E4460E0CCD}">
      <dsp:nvSpPr>
        <dsp:cNvPr id="0" name=""/>
        <dsp:cNvSpPr/>
      </dsp:nvSpPr>
      <dsp:spPr>
        <a:xfrm>
          <a:off x="0" y="1088656"/>
          <a:ext cx="2324728" cy="1088656"/>
        </a:xfrm>
        <a:prstGeom prst="trapezoid">
          <a:avLst>
            <a:gd name="adj" fmla="val 5338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600" kern="1200" dirty="0" err="1">
              <a:solidFill>
                <a:schemeClr val="bg1"/>
              </a:solidFill>
            </a:rPr>
            <a:t>BSc</a:t>
          </a:r>
          <a:endParaRPr lang="hu-HU" sz="3600" kern="1200" dirty="0">
            <a:solidFill>
              <a:schemeClr val="bg1"/>
            </a:solidFill>
          </a:endParaRPr>
        </a:p>
      </dsp:txBody>
      <dsp:txXfrm>
        <a:off x="406827" y="1088656"/>
        <a:ext cx="1511073" cy="1088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F7A030-8ABC-9747-A33B-48FCFCB4B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8409C4-5B5E-7942-8EFF-9876FD1CE2B0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34E50-7B58-A948-AD6C-AE9FE31ED67F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C0729F-D400-7E4F-B7B3-443CADC6317B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21B7FD-35D1-8348-B436-AC623EB089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92" y="2282053"/>
            <a:ext cx="3106394" cy="5764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79C360F-E1FF-4D43-B9AD-787DBD4E9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68" y="2894126"/>
            <a:ext cx="3106394" cy="4257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FF20AD0-558E-7443-96ED-90406BA6AB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67" y="3501008"/>
            <a:ext cx="3888989" cy="5849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Tx/>
              <a:buNone/>
              <a:defRPr sz="1300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750C19-DBEE-FA4D-A044-D38BF8313CCF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E29E4E4-DF75-E64C-8D72-9839CB263E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8409C4-5B5E-7942-8EFF-9876FD1CE2B0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34E50-7B58-A948-AD6C-AE9FE31ED67F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C0729F-D400-7E4F-B7B3-443CADC6317B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21B7FD-35D1-8348-B436-AC623EB089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92" y="2282053"/>
            <a:ext cx="3106394" cy="5764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79C360F-E1FF-4D43-B9AD-787DBD4E9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68" y="2894126"/>
            <a:ext cx="3106394" cy="4257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FF20AD0-558E-7443-96ED-90406BA6AB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67" y="3501008"/>
            <a:ext cx="3888989" cy="5849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Tx/>
              <a:buNone/>
              <a:defRPr sz="1300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5C18E-DE39-D547-AF4A-9096B7D41314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B75FC6-A2D2-8F44-A8F8-52E80F17E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54109" y="6147250"/>
            <a:ext cx="2958072" cy="346879"/>
            <a:chOff x="254109" y="6147250"/>
            <a:chExt cx="2958072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D63859-EDE5-9D44-92D0-36CED528E4E4}"/>
                </a:ext>
              </a:extLst>
            </p:cNvPr>
            <p:cNvSpPr/>
            <p:nvPr userDrawn="1"/>
          </p:nvSpPr>
          <p:spPr>
            <a:xfrm>
              <a:off x="254109" y="6261834"/>
              <a:ext cx="35779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fld id="{2A605FED-7AC8-4412-BF98-CCE815642EF6}" type="slidenum">
                <a:rPr lang="de-DE" sz="900" b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pPr algn="l">
                  <a:spcBef>
                    <a:spcPct val="50000"/>
                  </a:spcBef>
                  <a:tabLst>
                    <a:tab pos="3948113" algn="ctr"/>
                    <a:tab pos="8128000" algn="r"/>
                    <a:tab pos="8782050" algn="r"/>
                  </a:tabLst>
                  <a:defRPr/>
                </a:pPr>
                <a:t>‹#›</a:t>
              </a:fld>
              <a:endParaRPr lang="en-GB" sz="900" b="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EA9CC-947F-8944-8973-5B0AEDB14C7D}"/>
              </a:ext>
            </a:extLst>
          </p:cNvPr>
          <p:cNvSpPr/>
          <p:nvPr userDrawn="1"/>
        </p:nvSpPr>
        <p:spPr>
          <a:xfrm>
            <a:off x="254383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D2CAC-4B8D-C64A-B978-9CBE39710006}"/>
              </a:ext>
            </a:extLst>
          </p:cNvPr>
          <p:cNvSpPr/>
          <p:nvPr userDrawn="1"/>
        </p:nvSpPr>
        <p:spPr>
          <a:xfrm>
            <a:off x="3268981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A3E143-149B-9B48-82B7-E7858EC9C991}"/>
              </a:ext>
            </a:extLst>
          </p:cNvPr>
          <p:cNvSpPr/>
          <p:nvPr userDrawn="1"/>
        </p:nvSpPr>
        <p:spPr>
          <a:xfrm>
            <a:off x="6279567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A701C30-097B-3847-B6D9-7841E3B4F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200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86938D0E-9139-F04D-A69A-5D5ECADD5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6373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B0B2E90F-CFF8-6747-BAD8-4C78DB5A2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6176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ED93D94-E037-6A4C-82F5-E84D0E07A2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60D01A5A-9C74-224C-9871-3E32868AA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1C0F7425-DF56-2946-9BED-D7F93AF72B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73868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032F1B1-EA55-564E-B980-DFD84B234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73868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2A020BD1-3B9A-8144-97B3-3BED27BD36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176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CB5EB1BD-973D-0F49-9406-7311641045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6176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427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BB7A101-533E-2A48-A37B-2DFDF8227E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EA9CC-947F-8944-8973-5B0AEDB14C7D}"/>
              </a:ext>
            </a:extLst>
          </p:cNvPr>
          <p:cNvSpPr/>
          <p:nvPr userDrawn="1"/>
        </p:nvSpPr>
        <p:spPr>
          <a:xfrm>
            <a:off x="254383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D2CAC-4B8D-C64A-B978-9CBE39710006}"/>
              </a:ext>
            </a:extLst>
          </p:cNvPr>
          <p:cNvSpPr/>
          <p:nvPr userDrawn="1"/>
        </p:nvSpPr>
        <p:spPr>
          <a:xfrm>
            <a:off x="3268981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A3E143-149B-9B48-82B7-E7858EC9C991}"/>
              </a:ext>
            </a:extLst>
          </p:cNvPr>
          <p:cNvSpPr/>
          <p:nvPr userDrawn="1"/>
        </p:nvSpPr>
        <p:spPr>
          <a:xfrm>
            <a:off x="6279567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A701C30-097B-3847-B6D9-7841E3B4F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200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86938D0E-9139-F04D-A69A-5D5ECADD5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6373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B0B2E90F-CFF8-6747-BAD8-4C78DB5A2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6176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ED93D94-E037-6A4C-82F5-E84D0E07A2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60D01A5A-9C74-224C-9871-3E32868AA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1C0F7425-DF56-2946-9BED-D7F93AF72B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73868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032F1B1-EA55-564E-B980-DFD84B234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73868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2A020BD1-3B9A-8144-97B3-3BED27BD36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176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CB5EB1BD-973D-0F49-9406-7311641045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6176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622170-76F1-F842-A585-33BB4C4C3FD7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32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D085D2-6868-4A48-8350-D98AAC33C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68D0AEB0-2B96-2F40-B6A3-7587176C9F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27" y="1391304"/>
            <a:ext cx="8558866" cy="827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A4BF8679-E622-2149-AC15-776A37BCE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3417" y="2279089"/>
            <a:ext cx="8585295" cy="403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881D8B10-1F30-0545-8B8B-94B9C1E19D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3988" y="2978430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1000" dirty="0"/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EE400DFD-FBE6-9449-8239-25EA35CB2C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3988" y="5107932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4AE9729-A431-814A-80E0-9C07190768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363" y="3784695"/>
            <a:ext cx="8700249" cy="117727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tx1"/>
              </a:buClr>
              <a:buFont typeface="Wingdings" pitchFamily="2" charset="2"/>
              <a:buChar char="§"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3F92BF-662C-9B4F-ADFC-7FE0F612DDDC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78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E238A-AE5F-8F43-B9E6-2CBF5BEA5E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439D5A-C074-DD4C-8B5F-F791314414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27" y="1391304"/>
            <a:ext cx="8558866" cy="827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2D9ABDE-ECA0-6549-BAAE-BDE00AAEE1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3417" y="2279089"/>
            <a:ext cx="8585295" cy="403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CECE3E3-E02E-AF4E-B030-B35A0A4E9C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3988" y="2978430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1000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AA489463-EB7E-2045-A23A-CD79B57907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3988" y="5107932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2BF2AD9D-22FB-EA48-9774-D0D8214AB3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363" y="3784695"/>
            <a:ext cx="8700249" cy="117727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tx1"/>
              </a:buClr>
              <a:buFont typeface="Wingdings" pitchFamily="2" charset="2"/>
              <a:buChar char="§"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DC908F-8086-3546-B33E-2095CD4F8765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270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1D4EDF-13A8-934A-8396-E0DFFF4B1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507253E3-3CA3-3346-A208-2D54D4FD5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8CE5FC3-69AF-DA4E-8C27-A5F45B917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DBFB32D-7443-AD44-910E-1EEDB40724F5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39486" y="2359025"/>
            <a:ext cx="8643256" cy="3889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581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29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8" r:id="rId3"/>
    <p:sldLayoutId id="2147483684" r:id="rId4"/>
    <p:sldLayoutId id="2147483682" r:id="rId5"/>
    <p:sldLayoutId id="2147483685" r:id="rId6"/>
    <p:sldLayoutId id="2147483679" r:id="rId7"/>
  </p:sldLayoutIdLst>
  <p:txStyles>
    <p:titleStyle>
      <a:lvl1pPr algn="l" defTabSz="822757" rtl="0" eaLnBrk="1" latinLnBrk="0" hangingPunct="1">
        <a:lnSpc>
          <a:spcPct val="90000"/>
        </a:lnSpc>
        <a:spcBef>
          <a:spcPct val="0"/>
        </a:spcBef>
        <a:buNone/>
        <a:defRPr sz="39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690" indent="-205690" algn="l" defTabSz="822757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067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446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824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202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2581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3958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5338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6715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378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757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134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514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6891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270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79648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026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3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mre.gabriella@sze.hu" TargetMode="External"/><Relationship Id="rId2" Type="http://schemas.openxmlformats.org/officeDocument/2006/relationships/hyperlink" Target="mailto:remsei.sandor@sze.h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F5BA2B7-C9EC-E44B-8EB9-3ACCD4192F53}"/>
              </a:ext>
            </a:extLst>
          </p:cNvPr>
          <p:cNvSpPr/>
          <p:nvPr/>
        </p:nvSpPr>
        <p:spPr>
          <a:xfrm>
            <a:off x="357510" y="6147250"/>
            <a:ext cx="340990" cy="32400"/>
          </a:xfrm>
          <a:prstGeom prst="rect">
            <a:avLst/>
          </a:prstGeom>
          <a:solidFill>
            <a:srgbClr val="07B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CB841-CED0-D548-8B5A-628A3670D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691" y="2282053"/>
            <a:ext cx="5342529" cy="1819430"/>
          </a:xfrm>
        </p:spPr>
        <p:txBody>
          <a:bodyPr/>
          <a:lstStyle/>
          <a:p>
            <a:r>
              <a:rPr lang="en-GB" dirty="0"/>
              <a:t>International Business Economics Programme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19328D-2470-1B4A-B614-80E80E745B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A5FA17-38DC-1C4A-8571-8DE8BF826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56879" y="4255076"/>
            <a:ext cx="4430242" cy="1892174"/>
          </a:xfrm>
        </p:spPr>
        <p:txBody>
          <a:bodyPr/>
          <a:lstStyle/>
          <a:p>
            <a:pPr algn="ctr"/>
            <a:r>
              <a:rPr lang="hu-HU" sz="2600" b="1" dirty="0"/>
              <a:t>Sándor REMSEI PhD</a:t>
            </a:r>
          </a:p>
          <a:p>
            <a:pPr algn="ctr"/>
            <a:r>
              <a:rPr lang="en-GB" sz="2600" dirty="0"/>
              <a:t>Programme Supervisor</a:t>
            </a:r>
            <a:endParaRPr lang="hu-HU" sz="2600" dirty="0"/>
          </a:p>
          <a:p>
            <a:pPr algn="ctr"/>
            <a:r>
              <a:rPr lang="hu-HU" sz="2600" b="1" dirty="0"/>
              <a:t>Gabriella IMRE PhD</a:t>
            </a:r>
          </a:p>
          <a:p>
            <a:pPr algn="ctr"/>
            <a:r>
              <a:rPr lang="hu-HU" sz="2600" dirty="0" err="1"/>
              <a:t>Programme</a:t>
            </a:r>
            <a:r>
              <a:rPr lang="hu-HU" sz="2600" dirty="0"/>
              <a:t> Mentor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4393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ép 19">
            <a:extLst>
              <a:ext uri="{FF2B5EF4-FFF2-40B4-BE49-F238E27FC236}">
                <a16:creationId xmlns:a16="http://schemas.microsoft.com/office/drawing/2014/main" id="{E6461362-A05E-0888-2806-139AE225E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9" y="1070043"/>
            <a:ext cx="4304997" cy="2869998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7947DF81-5FFD-8A14-F1A4-353048D12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908077"/>
            <a:ext cx="4573902" cy="3041845"/>
          </a:xfrm>
          <a:prstGeom prst="rect">
            <a:avLst/>
          </a:prstGeom>
        </p:spPr>
      </p:pic>
      <p:sp>
        <p:nvSpPr>
          <p:cNvPr id="22" name="AutoShape 4">
            <a:extLst>
              <a:ext uri="{FF2B5EF4-FFF2-40B4-BE49-F238E27FC236}">
                <a16:creationId xmlns:a16="http://schemas.microsoft.com/office/drawing/2014/main" id="{8C899319-9CFA-D3AE-85CA-F146B494F8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6" name="Kép 25">
            <a:extLst>
              <a:ext uri="{FF2B5EF4-FFF2-40B4-BE49-F238E27FC236}">
                <a16:creationId xmlns:a16="http://schemas.microsoft.com/office/drawing/2014/main" id="{5B76E192-8158-2FA3-B6A4-9988C72B2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1" y="4086192"/>
            <a:ext cx="3649939" cy="243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50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B96383B-25CA-C948-908D-AEC46FAF7E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9811" y="437949"/>
            <a:ext cx="6919911" cy="1234560"/>
          </a:xfrm>
        </p:spPr>
        <p:txBody>
          <a:bodyPr/>
          <a:lstStyle/>
          <a:p>
            <a:pPr algn="ctr"/>
            <a:r>
              <a:rPr lang="en-GB" sz="3000" b="1">
                <a:solidFill>
                  <a:schemeClr val="tx1"/>
                </a:solidFill>
              </a:rPr>
              <a:t>Kautz Gyula Faculty of Economics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9D2C555-7E21-704B-AED2-6464928CA0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1642" y="1543011"/>
            <a:ext cx="5782705" cy="4877039"/>
          </a:xfrm>
        </p:spPr>
        <p:txBody>
          <a:bodyPr/>
          <a:lstStyle/>
          <a:p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Business Administration and                    Management (English, 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Commerce and Marketing                        (Hungarian)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Tourism and Catering (</a:t>
            </a:r>
            <a:r>
              <a:rPr lang="hu-HU" sz="2400" dirty="0">
                <a:solidFill>
                  <a:prstClr val="black"/>
                </a:solidFill>
              </a:rPr>
              <a:t>English,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 Business Economics                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(only in English)</a:t>
            </a:r>
          </a:p>
          <a:p>
            <a:endParaRPr lang="en-GB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1D9827A-4E7B-44F6-65F0-F828E7747E1F}"/>
              </a:ext>
            </a:extLst>
          </p:cNvPr>
          <p:cNvSpPr txBox="1"/>
          <p:nvPr/>
        </p:nvSpPr>
        <p:spPr>
          <a:xfrm>
            <a:off x="2176556" y="950797"/>
            <a:ext cx="57855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/>
              <a:t>Bachelor level (BSc) Programmes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FDD9EF0-9BA6-7B94-9C31-302CF8BFA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048" y="1649158"/>
            <a:ext cx="3920282" cy="261352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4052167-8782-121A-959D-E00E90A89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284" y="4262680"/>
            <a:ext cx="20955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6CAEAB0A-8C8D-8D8A-5837-C1841F1EAE84}"/>
              </a:ext>
            </a:extLst>
          </p:cNvPr>
          <p:cNvSpPr txBox="1"/>
          <p:nvPr/>
        </p:nvSpPr>
        <p:spPr>
          <a:xfrm>
            <a:off x="6227943" y="6049030"/>
            <a:ext cx="248818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Gyula </a:t>
            </a:r>
            <a:r>
              <a:rPr lang="hu-HU" b="1" dirty="0" err="1">
                <a:solidFill>
                  <a:schemeClr val="tx2"/>
                </a:solidFill>
              </a:rPr>
              <a:t>Kautz</a:t>
            </a:r>
            <a:r>
              <a:rPr lang="hu-HU" b="1" dirty="0">
                <a:solidFill>
                  <a:schemeClr val="tx2"/>
                </a:solidFill>
              </a:rPr>
              <a:t> (1829-1909)</a:t>
            </a:r>
          </a:p>
        </p:txBody>
      </p:sp>
    </p:spTree>
    <p:extLst>
      <p:ext uri="{BB962C8B-B14F-4D97-AF65-F5344CB8AC3E}">
        <p14:creationId xmlns:p14="http://schemas.microsoft.com/office/powerpoint/2010/main" val="384900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B96383B-25CA-C948-908D-AEC46FAF7E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60239" y="398759"/>
            <a:ext cx="6859474" cy="630196"/>
          </a:xfrm>
        </p:spPr>
        <p:txBody>
          <a:bodyPr/>
          <a:lstStyle/>
          <a:p>
            <a:pPr algn="ctr"/>
            <a:r>
              <a:rPr lang="en-GB" sz="3000" b="1" dirty="0">
                <a:solidFill>
                  <a:schemeClr val="tx1"/>
                </a:solidFill>
              </a:rPr>
              <a:t>Kautz Gyula Faculty of Economics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9D2C555-7E21-704B-AED2-6464928CA0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1549" y="1772692"/>
            <a:ext cx="8589942" cy="4727642"/>
          </a:xfrm>
        </p:spPr>
        <p:txBody>
          <a:bodyPr/>
          <a:lstStyle/>
          <a:p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Supply Chain Management 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(English, 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Marketing (English, 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International Economics and Business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only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English</a:t>
            </a:r>
            <a:r>
              <a:rPr lang="hu-HU" sz="2400" dirty="0">
                <a:solidFill>
                  <a:prstClr val="black"/>
                </a:solidFill>
              </a:rPr>
              <a:t>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Tourism Management (English, Hungarian)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Management and Leadership (only in Hungarian)</a:t>
            </a:r>
          </a:p>
          <a:p>
            <a:endParaRPr lang="en-GB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1D9827A-4E7B-44F6-65F0-F828E7747E1F}"/>
              </a:ext>
            </a:extLst>
          </p:cNvPr>
          <p:cNvSpPr txBox="1"/>
          <p:nvPr/>
        </p:nvSpPr>
        <p:spPr>
          <a:xfrm>
            <a:off x="2333305" y="879774"/>
            <a:ext cx="55370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Master level (</a:t>
            </a:r>
            <a:r>
              <a:rPr lang="en-GB" sz="2600" b="1" dirty="0">
                <a:solidFill>
                  <a:srgbClr val="07B9D9"/>
                </a:solidFill>
                <a:latin typeface="Tahoma"/>
              </a:rPr>
              <a:t>M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Sc) Programmes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3280394-8B4F-C66B-B524-AC8033CF6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187" y="1503414"/>
            <a:ext cx="2566294" cy="170702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E0FD6DC-115B-B7F8-BAEC-529A8F144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0974866"/>
              </p:ext>
            </p:extLst>
          </p:nvPr>
        </p:nvGraphicFramePr>
        <p:xfrm>
          <a:off x="6819272" y="4435812"/>
          <a:ext cx="2324728" cy="2177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1367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66E8771A-029A-3868-E74F-200D0E3C6A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09917" y="396061"/>
            <a:ext cx="7001698" cy="827461"/>
          </a:xfrm>
        </p:spPr>
        <p:txBody>
          <a:bodyPr/>
          <a:lstStyle/>
          <a:p>
            <a:r>
              <a:rPr lang="en-GB" sz="3000" b="1" dirty="0">
                <a:solidFill>
                  <a:schemeClr val="tx1"/>
                </a:solidFill>
              </a:rPr>
              <a:t>The main characteristics of the IBE programme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0CEF63-8B3F-F2DB-28D4-1DC8276A31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057" y="1544715"/>
            <a:ext cx="8700900" cy="4634143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Course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language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English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</a:rPr>
              <a:t>duration of the programme:                                                8 semesters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obtained qualification: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Economist 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International Business                        Economics                           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necessary credits for </a:t>
            </a:r>
            <a:r>
              <a:rPr kumimoji="0" lang="en-GB" sz="2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earning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         a degree: 180+60 credits</a:t>
            </a:r>
            <a:endParaRPr lang="en-GB" dirty="0"/>
          </a:p>
        </p:txBody>
      </p:sp>
      <p:pic>
        <p:nvPicPr>
          <p:cNvPr id="7" name="Picture 2" descr="Helyszín és szállás">
            <a:extLst>
              <a:ext uri="{FF2B5EF4-FFF2-40B4-BE49-F238E27FC236}">
                <a16:creationId xmlns:a16="http://schemas.microsoft.com/office/drawing/2014/main" id="{6B0D1C7A-AB97-7CD2-63B6-3644FA799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63" y="1712864"/>
            <a:ext cx="3299710" cy="219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D75D293-CD75-DC73-3B7E-0857A4E55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63" y="4098360"/>
            <a:ext cx="3423552" cy="192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510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66E8771A-029A-3868-E74F-200D0E3C6A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23604" y="329021"/>
            <a:ext cx="5232519" cy="1005203"/>
          </a:xfrm>
        </p:spPr>
        <p:txBody>
          <a:bodyPr/>
          <a:lstStyle/>
          <a:p>
            <a:r>
              <a:rPr lang="en-GB" sz="3000" b="1" dirty="0">
                <a:solidFill>
                  <a:schemeClr val="tx1"/>
                </a:solidFill>
              </a:rPr>
              <a:t>Main strengths of the IBE programme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0CEF63-8B3F-F2DB-28D4-1DC8276A31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6227" y="2106703"/>
            <a:ext cx="5232519" cy="4054399"/>
          </a:xfrm>
        </p:spPr>
        <p:txBody>
          <a:bodyPr/>
          <a:lstStyle/>
          <a:p>
            <a: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hu-HU" sz="2400" dirty="0" err="1">
                <a:solidFill>
                  <a:prstClr val="black"/>
                </a:solidFill>
              </a:rPr>
              <a:t>it</a:t>
            </a:r>
            <a:r>
              <a:rPr lang="hu-HU" sz="2400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train</a:t>
            </a:r>
            <a:r>
              <a:rPr lang="hu-HU" sz="2400" dirty="0">
                <a:solidFill>
                  <a:prstClr val="black"/>
                </a:solidFill>
              </a:rPr>
              <a:t>s</a:t>
            </a:r>
            <a:r>
              <a:rPr lang="en-GB" sz="2400" dirty="0">
                <a:solidFill>
                  <a:prstClr val="black"/>
                </a:solidFill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general businesspeople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our students learn everything                                              a businessman needs to know +                                             how all this can be applied in an international environment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practice-oriented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pic>
        <p:nvPicPr>
          <p:cNvPr id="7" name="Picture 2" descr="Helyszín és szállás">
            <a:extLst>
              <a:ext uri="{FF2B5EF4-FFF2-40B4-BE49-F238E27FC236}">
                <a16:creationId xmlns:a16="http://schemas.microsoft.com/office/drawing/2014/main" id="{6B0D1C7A-AB97-7CD2-63B6-3644FA799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290" y="1566949"/>
            <a:ext cx="3299710" cy="219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D75D293-CD75-DC73-3B7E-0857A4E55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118" y="4306511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22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>
            <a:extLst>
              <a:ext uri="{FF2B5EF4-FFF2-40B4-BE49-F238E27FC236}">
                <a16:creationId xmlns:a16="http://schemas.microsoft.com/office/drawing/2014/main" id="{2A81EA43-5CC4-5488-F18C-CDB065AAD2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1459" y="379250"/>
            <a:ext cx="6750600" cy="827461"/>
          </a:xfrm>
        </p:spPr>
        <p:txBody>
          <a:bodyPr/>
          <a:lstStyle/>
          <a:p>
            <a:r>
              <a:rPr lang="en-GB" sz="3000" b="1" kern="100" dirty="0">
                <a:solidFill>
                  <a:schemeClr val="tx1"/>
                </a:solidFill>
              </a:rPr>
              <a:t>Our programme is designed for people who want to learn</a:t>
            </a:r>
            <a:r>
              <a:rPr lang="hu-HU" sz="3000" b="1" kern="100" dirty="0">
                <a:solidFill>
                  <a:schemeClr val="tx1"/>
                </a:solidFill>
              </a:rPr>
              <a:t>:</a:t>
            </a:r>
            <a:r>
              <a:rPr lang="en-GB" sz="3000" b="1" kern="100" dirty="0">
                <a:solidFill>
                  <a:schemeClr val="tx1"/>
                </a:solidFill>
              </a:rPr>
              <a:t>  </a:t>
            </a:r>
          </a:p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8D40192-91A1-98D7-E071-F82D168BB1F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3988" y="1995935"/>
            <a:ext cx="8700900" cy="4324965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kern="100" dirty="0">
                <a:solidFill>
                  <a:srgbClr val="333333"/>
                </a:solidFill>
              </a:rPr>
              <a:t>h</a:t>
            </a: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</a:rPr>
              <a:t>ow to run and manage an international business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kern="100" dirty="0">
                <a:solidFill>
                  <a:srgbClr val="333333"/>
                </a:solidFill>
              </a:rPr>
              <a:t>h</a:t>
            </a: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</a:rPr>
              <a:t>ow to understand the national and international economy, economic processes and actors, the rules of international transport and international finance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kern="100" dirty="0">
                <a:solidFill>
                  <a:srgbClr val="333333"/>
                </a:solidFill>
              </a:rPr>
              <a:t>h</a:t>
            </a: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</a:rPr>
              <a:t>ow to understand the basic functions, determinants and objectives of economic policy, foreign trade processes, foreign economic policy and the functioning of the European Union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46589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9BB55D-1261-1F4E-AE96-EBD53E11B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8018" y="398830"/>
            <a:ext cx="6069823" cy="630980"/>
          </a:xfrm>
        </p:spPr>
        <p:txBody>
          <a:bodyPr/>
          <a:lstStyle/>
          <a:p>
            <a:r>
              <a:rPr lang="en-GB" sz="3000" b="1" dirty="0"/>
              <a:t>Structure of the studies</a:t>
            </a:r>
          </a:p>
        </p:txBody>
      </p:sp>
      <p:graphicFrame>
        <p:nvGraphicFramePr>
          <p:cNvPr id="4" name="Táblázat helye 3">
            <a:extLst>
              <a:ext uri="{FF2B5EF4-FFF2-40B4-BE49-F238E27FC236}">
                <a16:creationId xmlns:a16="http://schemas.microsoft.com/office/drawing/2014/main" id="{D95FAA08-DA08-8C33-DDCD-3B17CCFC24F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742332077"/>
              </p:ext>
            </p:extLst>
          </p:nvPr>
        </p:nvGraphicFramePr>
        <p:xfrm>
          <a:off x="165371" y="1425166"/>
          <a:ext cx="8842442" cy="4572000"/>
        </p:xfrm>
        <a:graphic>
          <a:graphicData uri="http://schemas.openxmlformats.org/drawingml/2006/table">
            <a:tbl>
              <a:tblPr firstRow="1" bandRow="1"/>
              <a:tblGrid>
                <a:gridCol w="5889200">
                  <a:extLst>
                    <a:ext uri="{9D8B030D-6E8A-4147-A177-3AD203B41FA5}">
                      <a16:colId xmlns:a16="http://schemas.microsoft.com/office/drawing/2014/main" val="3477213581"/>
                    </a:ext>
                  </a:extLst>
                </a:gridCol>
                <a:gridCol w="2953242">
                  <a:extLst>
                    <a:ext uri="{9D8B030D-6E8A-4147-A177-3AD203B41FA5}">
                      <a16:colId xmlns:a16="http://schemas.microsoft.com/office/drawing/2014/main" val="913151286"/>
                    </a:ext>
                  </a:extLst>
                </a:gridCol>
              </a:tblGrid>
              <a:tr h="4500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lang="hu-HU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Credits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50368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Compulsory courses (CC)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37106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Specialized electives (SE)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532485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Free electives (FE)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592427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CC+SE+FE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463840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Internship in Domestic Environment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199267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Internship in International Environment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58064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Thesis consultation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233541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GB" sz="2400" b="1" noProof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Internships and Thesis Consultation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941373"/>
                  </a:ext>
                </a:extLst>
              </a:tr>
              <a:tr h="391545"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1137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822757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23413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645514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056891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468270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879648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291026" algn="l" defTabSz="822757" rtl="0" eaLnBrk="1" latinLnBrk="0" hangingPunct="1">
                        <a:defRPr sz="162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hu-HU" sz="24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968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30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862DCA50-1BEB-1730-88AD-FCAEC3F13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84826" y="456436"/>
            <a:ext cx="6653821" cy="489221"/>
          </a:xfrm>
        </p:spPr>
        <p:txBody>
          <a:bodyPr/>
          <a:lstStyle/>
          <a:p>
            <a:r>
              <a:rPr lang="hu-HU" sz="3000" b="1" dirty="0"/>
              <a:t>Curriculum – </a:t>
            </a:r>
            <a:r>
              <a:rPr lang="hu-HU" sz="3000" b="1" dirty="0" err="1"/>
              <a:t>Compulsory</a:t>
            </a:r>
            <a:r>
              <a:rPr lang="hu-HU" sz="3000" b="1" dirty="0"/>
              <a:t> </a:t>
            </a:r>
            <a:r>
              <a:rPr lang="hu-HU" sz="3000" b="1" dirty="0" err="1"/>
              <a:t>courses</a:t>
            </a:r>
            <a:endParaRPr lang="hu-HU" sz="3000" b="1" dirty="0"/>
          </a:p>
        </p:txBody>
      </p:sp>
      <p:graphicFrame>
        <p:nvGraphicFramePr>
          <p:cNvPr id="5" name="Táblázat helye 4">
            <a:extLst>
              <a:ext uri="{FF2B5EF4-FFF2-40B4-BE49-F238E27FC236}">
                <a16:creationId xmlns:a16="http://schemas.microsoft.com/office/drawing/2014/main" id="{5C3665B8-0C42-C4FD-6AD3-E7A68149145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798989528"/>
              </p:ext>
            </p:extLst>
          </p:nvPr>
        </p:nvGraphicFramePr>
        <p:xfrm>
          <a:off x="396297" y="1127144"/>
          <a:ext cx="864235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453">
                  <a:extLst>
                    <a:ext uri="{9D8B030D-6E8A-4147-A177-3AD203B41FA5}">
                      <a16:colId xmlns:a16="http://schemas.microsoft.com/office/drawing/2014/main" val="3425798508"/>
                    </a:ext>
                  </a:extLst>
                </a:gridCol>
                <a:gridCol w="6994897">
                  <a:extLst>
                    <a:ext uri="{9D8B030D-6E8A-4147-A177-3AD203B41FA5}">
                      <a16:colId xmlns:a16="http://schemas.microsoft.com/office/drawing/2014/main" val="265955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20" b="0" noProof="0" dirty="0">
                          <a:solidFill>
                            <a:schemeClr val="tx2"/>
                          </a:solidFill>
                        </a:rPr>
                        <a:t>Semester 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Introduction to the 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u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se of 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c</a:t>
                      </a:r>
                      <a:r>
                        <a:rPr lang="en-GB" b="0" noProof="0" dirty="0" err="1">
                          <a:solidFill>
                            <a:schemeClr val="tx2"/>
                          </a:solidFill>
                        </a:rPr>
                        <a:t>omputers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, Mathematics 1 for 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e</a:t>
                      </a:r>
                      <a:r>
                        <a:rPr lang="en-GB" b="0" noProof="0" dirty="0" err="1">
                          <a:solidFill>
                            <a:schemeClr val="tx2"/>
                          </a:solidFill>
                        </a:rPr>
                        <a:t>conomists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Foreign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economic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policy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Introduction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Business Economics, Macroeconomics, Basics of Law,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Sociology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GB" b="0" noProof="0" dirty="0">
                          <a:solidFill>
                            <a:schemeClr val="tx2"/>
                          </a:solidFill>
                        </a:rPr>
                        <a:t>Professional Foreign Language I/1., Hungarian Language and Culture 1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Student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0" noProof="0" dirty="0" err="1">
                          <a:solidFill>
                            <a:schemeClr val="tx2"/>
                          </a:solidFill>
                        </a:rPr>
                        <a:t>Support</a:t>
                      </a:r>
                      <a:r>
                        <a:rPr lang="hu-HU" b="0" noProof="0" dirty="0">
                          <a:solidFill>
                            <a:schemeClr val="tx2"/>
                          </a:solidFill>
                        </a:rPr>
                        <a:t> I</a:t>
                      </a:r>
                      <a:endParaRPr lang="en-GB" b="0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5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Basics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of project management,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Finance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Business IT Tools, Mathematics 2 for economists, Statistics I, Microeconomics, Professional Foreign Language I/2., Hungarian Language and Culture 2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Student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Support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II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Statistics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II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Fundamentals of a</a:t>
                      </a:r>
                      <a:r>
                        <a:rPr lang="en-GB" noProof="0" dirty="0" err="1">
                          <a:solidFill>
                            <a:schemeClr val="tx2"/>
                          </a:solidFill>
                        </a:rPr>
                        <a:t>ccounting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 , Marketing, Management,</a:t>
                      </a:r>
                      <a:r>
                        <a:rPr kumimoji="0" lang="en-GB" sz="162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8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Environmental Economics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5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Business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discourse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and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narratives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,</a:t>
                      </a:r>
                      <a:r>
                        <a:rPr kumimoji="0" lang="en-GB" sz="162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8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International Economics</a:t>
                      </a:r>
                      <a:r>
                        <a:rPr kumimoji="0" lang="hu-HU" sz="162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8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Economic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geography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Financial, banking and credit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operations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in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international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trade, 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International Organizations and Institutions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International 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trade in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practices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, EU Studies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International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Finances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in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Practice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International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Logistics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 in Practice, 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Business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ethics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Diplomacy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p</a:t>
                      </a:r>
                      <a:r>
                        <a:rPr lang="en-GB" noProof="0" dirty="0" err="1">
                          <a:solidFill>
                            <a:schemeClr val="tx2"/>
                          </a:solidFill>
                        </a:rPr>
                        <a:t>rotocol</a:t>
                      </a:r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 and 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e</a:t>
                      </a:r>
                      <a:r>
                        <a:rPr lang="en-GB" noProof="0" dirty="0" err="1">
                          <a:solidFill>
                            <a:schemeClr val="tx2"/>
                          </a:solidFill>
                        </a:rPr>
                        <a:t>tiquette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0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Asian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Studies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Business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economics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Operation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of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international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noProof="0" dirty="0" err="1">
                          <a:solidFill>
                            <a:schemeClr val="tx2"/>
                          </a:solidFill>
                        </a:rPr>
                        <a:t>companies</a:t>
                      </a:r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54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Internship in Domestic Environment, Thesis Consultation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22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20" noProof="0" dirty="0">
                          <a:solidFill>
                            <a:schemeClr val="tx2"/>
                          </a:solidFill>
                        </a:rPr>
                        <a:t>Semester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>
                          <a:solidFill>
                            <a:schemeClr val="tx2"/>
                          </a:solidFill>
                        </a:rPr>
                        <a:t>Internship in International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09373"/>
                  </a:ext>
                </a:extLst>
              </a:tr>
            </a:tbl>
          </a:graphicData>
        </a:graphic>
      </p:graphicFrame>
      <p:sp>
        <p:nvSpPr>
          <p:cNvPr id="6" name="Szövegdoboz 5">
            <a:extLst>
              <a:ext uri="{FF2B5EF4-FFF2-40B4-BE49-F238E27FC236}">
                <a16:creationId xmlns:a16="http://schemas.microsoft.com/office/drawing/2014/main" id="{73BC424F-A9A9-27EE-07B9-CAA6930A8DE4}"/>
              </a:ext>
            </a:extLst>
          </p:cNvPr>
          <p:cNvSpPr txBox="1"/>
          <p:nvPr/>
        </p:nvSpPr>
        <p:spPr>
          <a:xfrm>
            <a:off x="2293565" y="6572948"/>
            <a:ext cx="4169796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+</a:t>
            </a:r>
            <a:r>
              <a:rPr lang="en-GB" dirty="0">
                <a:solidFill>
                  <a:schemeClr val="bg1"/>
                </a:solidFill>
              </a:rPr>
              <a:t> Physical education: obligatory</a:t>
            </a:r>
            <a:r>
              <a:rPr lang="hu-HU" dirty="0">
                <a:solidFill>
                  <a:schemeClr val="bg1"/>
                </a:solidFill>
              </a:rPr>
              <a:t> in </a:t>
            </a:r>
            <a:r>
              <a:rPr lang="en-GB" dirty="0">
                <a:solidFill>
                  <a:schemeClr val="bg1"/>
                </a:solidFill>
              </a:rPr>
              <a:t>four semesters</a:t>
            </a:r>
          </a:p>
        </p:txBody>
      </p:sp>
    </p:spTree>
    <p:extLst>
      <p:ext uri="{BB962C8B-B14F-4D97-AF65-F5344CB8AC3E}">
        <p14:creationId xmlns:p14="http://schemas.microsoft.com/office/powerpoint/2010/main" val="208174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862DCA50-1BEB-1730-88AD-FCAEC3F13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78224" y="444635"/>
            <a:ext cx="6865776" cy="489221"/>
          </a:xfrm>
        </p:spPr>
        <p:txBody>
          <a:bodyPr/>
          <a:lstStyle/>
          <a:p>
            <a:r>
              <a:rPr lang="hu-HU" sz="3000" b="1" dirty="0"/>
              <a:t>Curriculum – </a:t>
            </a:r>
            <a:r>
              <a:rPr lang="hu-HU" sz="3000" b="1" dirty="0" err="1"/>
              <a:t>Specialized</a:t>
            </a:r>
            <a:r>
              <a:rPr lang="hu-HU" sz="3000" b="1" dirty="0"/>
              <a:t> </a:t>
            </a:r>
            <a:r>
              <a:rPr lang="hu-HU" sz="3000" b="1" dirty="0" err="1"/>
              <a:t>electives</a:t>
            </a:r>
            <a:endParaRPr lang="hu-HU" sz="3000" b="1" dirty="0"/>
          </a:p>
        </p:txBody>
      </p:sp>
      <p:graphicFrame>
        <p:nvGraphicFramePr>
          <p:cNvPr id="5" name="Táblázat helye 4">
            <a:extLst>
              <a:ext uri="{FF2B5EF4-FFF2-40B4-BE49-F238E27FC236}">
                <a16:creationId xmlns:a16="http://schemas.microsoft.com/office/drawing/2014/main" id="{5C3665B8-0C42-C4FD-6AD3-E7A68149145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211347358"/>
              </p:ext>
            </p:extLst>
          </p:nvPr>
        </p:nvGraphicFramePr>
        <p:xfrm>
          <a:off x="197427" y="1375686"/>
          <a:ext cx="604887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8878">
                  <a:extLst>
                    <a:ext uri="{9D8B030D-6E8A-4147-A177-3AD203B41FA5}">
                      <a16:colId xmlns:a16="http://schemas.microsoft.com/office/drawing/2014/main" val="2659553123"/>
                    </a:ext>
                  </a:extLst>
                </a:gridCol>
              </a:tblGrid>
              <a:tr h="4920203">
                <a:tc>
                  <a:txBody>
                    <a:bodyPr/>
                    <a:lstStyle/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Introduction to Public International Law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Law of International Economic Relations</a:t>
                      </a:r>
                      <a:endParaRPr lang="hu-HU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African Case Studies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American Case Studies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Central European Case Studies</a:t>
                      </a:r>
                      <a:endParaRPr lang="hu-HU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Banking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operations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,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Basics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of AI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Basics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of Data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Analysis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Basics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of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Operations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Research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EU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Policies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EU Public Law and Policy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Financial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investments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Global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economics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International Marketing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Marketing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communication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Data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Analysis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in Python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for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economists</a:t>
                      </a:r>
                      <a:r>
                        <a:rPr lang="hu-HU" noProof="0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Programming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in Python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for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economists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Business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Analysis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in Excel</a:t>
                      </a:r>
                      <a:endParaRPr lang="en-GB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Regional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Studies</a:t>
                      </a:r>
                      <a:endParaRPr lang="en-GB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Risk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Management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Taxation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57473"/>
                  </a:ext>
                </a:extLst>
              </a:tr>
            </a:tbl>
          </a:graphicData>
        </a:graphic>
      </p:graphicFrame>
      <p:sp>
        <p:nvSpPr>
          <p:cNvPr id="2" name="Szövegdoboz 1">
            <a:extLst>
              <a:ext uri="{FF2B5EF4-FFF2-40B4-BE49-F238E27FC236}">
                <a16:creationId xmlns:a16="http://schemas.microsoft.com/office/drawing/2014/main" id="{7AF55941-D5F7-3FEC-08C3-400B92F595F2}"/>
              </a:ext>
            </a:extLst>
          </p:cNvPr>
          <p:cNvSpPr txBox="1"/>
          <p:nvPr/>
        </p:nvSpPr>
        <p:spPr>
          <a:xfrm>
            <a:off x="3663012" y="2120949"/>
            <a:ext cx="4971233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800" b="1" dirty="0" err="1"/>
              <a:t>Students</a:t>
            </a:r>
            <a:r>
              <a:rPr lang="hu-HU" sz="1800" b="1" dirty="0"/>
              <a:t> </a:t>
            </a:r>
            <a:r>
              <a:rPr lang="hu-HU" sz="1800" b="1" dirty="0" err="1"/>
              <a:t>need</a:t>
            </a:r>
            <a:r>
              <a:rPr lang="hu-HU" sz="1800" b="1" dirty="0"/>
              <a:t> </a:t>
            </a:r>
            <a:r>
              <a:rPr lang="hu-HU" sz="1800" b="1" dirty="0" err="1"/>
              <a:t>to</a:t>
            </a:r>
            <a:r>
              <a:rPr lang="hu-HU" sz="1800" b="1" dirty="0"/>
              <a:t> </a:t>
            </a:r>
            <a:r>
              <a:rPr lang="hu-HU" sz="1800" b="1" dirty="0" err="1"/>
              <a:t>earn</a:t>
            </a:r>
            <a:r>
              <a:rPr lang="hu-HU" sz="1800" b="1" dirty="0"/>
              <a:t> 23 </a:t>
            </a:r>
            <a:r>
              <a:rPr lang="hu-HU" sz="1800" b="1" dirty="0" err="1"/>
              <a:t>credits</a:t>
            </a:r>
            <a:r>
              <a:rPr lang="hu-HU" sz="1800" b="1" dirty="0"/>
              <a:t> </a:t>
            </a:r>
            <a:r>
              <a:rPr lang="hu-HU" sz="1800" b="1" dirty="0" err="1"/>
              <a:t>by</a:t>
            </a:r>
            <a:r>
              <a:rPr lang="hu-HU" sz="1800" b="1" dirty="0"/>
              <a:t> </a:t>
            </a:r>
          </a:p>
          <a:p>
            <a:r>
              <a:rPr lang="hu-HU" sz="1800" b="1" dirty="0" err="1"/>
              <a:t>completing</a:t>
            </a:r>
            <a:r>
              <a:rPr lang="hu-HU" sz="1800" b="1" dirty="0"/>
              <a:t> 6 </a:t>
            </a:r>
            <a:r>
              <a:rPr lang="hu-HU" sz="1800" b="1" dirty="0" err="1"/>
              <a:t>courses</a:t>
            </a:r>
            <a:r>
              <a:rPr lang="hu-HU" sz="1800" b="1" dirty="0"/>
              <a:t> </a:t>
            </a:r>
            <a:r>
              <a:rPr lang="hu-HU" sz="1800" b="1" dirty="0" err="1"/>
              <a:t>from</a:t>
            </a:r>
            <a:r>
              <a:rPr lang="hu-HU" sz="1800" b="1" dirty="0"/>
              <a:t> </a:t>
            </a:r>
            <a:r>
              <a:rPr lang="hu-HU" sz="1800" b="1" dirty="0" err="1"/>
              <a:t>this</a:t>
            </a:r>
            <a:r>
              <a:rPr lang="hu-HU" sz="1800" b="1" dirty="0"/>
              <a:t> </a:t>
            </a:r>
            <a:r>
              <a:rPr lang="hu-HU" sz="1800" b="1" dirty="0" err="1"/>
              <a:t>group</a:t>
            </a:r>
            <a:r>
              <a:rPr lang="hu-HU" sz="1800" b="1" dirty="0"/>
              <a:t>: </a:t>
            </a:r>
          </a:p>
          <a:p>
            <a:endParaRPr lang="hu-HU" sz="1800" b="1" dirty="0"/>
          </a:p>
          <a:p>
            <a:pPr marL="342900" indent="-342900">
              <a:buFontTx/>
              <a:buChar char="-"/>
            </a:pPr>
            <a:r>
              <a:rPr lang="hu-HU" sz="1800" b="1" dirty="0" err="1"/>
              <a:t>taking</a:t>
            </a:r>
            <a:r>
              <a:rPr lang="hu-HU" sz="1800" b="1" dirty="0"/>
              <a:t> </a:t>
            </a:r>
            <a:r>
              <a:rPr lang="hu-HU" sz="1800" b="1" dirty="0" err="1"/>
              <a:t>one</a:t>
            </a:r>
            <a:r>
              <a:rPr lang="hu-HU" sz="1800" b="1" dirty="0"/>
              <a:t> </a:t>
            </a:r>
            <a:r>
              <a:rPr lang="hu-HU" sz="1800" b="1" dirty="0" err="1"/>
              <a:t>course</a:t>
            </a:r>
            <a:r>
              <a:rPr lang="hu-HU" sz="1800" b="1" dirty="0"/>
              <a:t> per </a:t>
            </a:r>
            <a:r>
              <a:rPr lang="hu-HU" sz="1800" b="1" dirty="0" err="1"/>
              <a:t>semester</a:t>
            </a:r>
            <a:r>
              <a:rPr lang="hu-HU" sz="1800" b="1" dirty="0"/>
              <a:t> </a:t>
            </a:r>
            <a:r>
              <a:rPr lang="hu-HU" sz="1800" b="1" dirty="0" err="1"/>
              <a:t>from</a:t>
            </a:r>
            <a:r>
              <a:rPr lang="hu-HU" sz="1800" b="1" dirty="0"/>
              <a:t> </a:t>
            </a:r>
          </a:p>
          <a:p>
            <a:r>
              <a:rPr lang="hu-HU" sz="1800" b="1" dirty="0"/>
              <a:t>    </a:t>
            </a:r>
            <a:r>
              <a:rPr lang="hu-HU" sz="1800" b="1" dirty="0" err="1"/>
              <a:t>semester</a:t>
            </a:r>
            <a:r>
              <a:rPr lang="hu-HU" sz="1800" b="1" dirty="0"/>
              <a:t> 2 </a:t>
            </a:r>
            <a:r>
              <a:rPr lang="hu-HU" sz="1800" b="1" dirty="0" err="1"/>
              <a:t>to</a:t>
            </a:r>
            <a:r>
              <a:rPr lang="hu-HU" sz="1800" b="1" dirty="0"/>
              <a:t> </a:t>
            </a:r>
            <a:r>
              <a:rPr lang="hu-HU" sz="1800" b="1" dirty="0" err="1"/>
              <a:t>semester</a:t>
            </a:r>
            <a:r>
              <a:rPr lang="hu-HU" sz="1800" b="1" dirty="0"/>
              <a:t> 7</a:t>
            </a:r>
          </a:p>
          <a:p>
            <a:endParaRPr lang="hu-HU" sz="1800" b="1" dirty="0"/>
          </a:p>
          <a:p>
            <a:pPr marL="342900" indent="-342900">
              <a:buFontTx/>
              <a:buChar char="-"/>
            </a:pPr>
            <a:r>
              <a:rPr lang="hu-HU" sz="1800" b="1" dirty="0" err="1"/>
              <a:t>or</a:t>
            </a:r>
            <a:r>
              <a:rPr lang="hu-HU" sz="1800" b="1" dirty="0"/>
              <a:t> </a:t>
            </a:r>
            <a:r>
              <a:rPr lang="hu-HU" sz="1800" b="1" dirty="0" err="1"/>
              <a:t>by</a:t>
            </a:r>
            <a:r>
              <a:rPr lang="hu-HU" sz="1800" b="1" dirty="0"/>
              <a:t> </a:t>
            </a:r>
            <a:r>
              <a:rPr lang="hu-HU" sz="1800" b="1" dirty="0" err="1"/>
              <a:t>taking</a:t>
            </a:r>
            <a:r>
              <a:rPr lang="hu-HU" sz="1800" b="1" dirty="0"/>
              <a:t> </a:t>
            </a:r>
            <a:r>
              <a:rPr lang="hu-HU" sz="1800" b="1" dirty="0" err="1"/>
              <a:t>two</a:t>
            </a:r>
            <a:r>
              <a:rPr lang="hu-HU" sz="1800" b="1" dirty="0"/>
              <a:t> </a:t>
            </a:r>
            <a:r>
              <a:rPr lang="hu-HU" sz="1800" b="1" dirty="0" err="1"/>
              <a:t>courses</a:t>
            </a:r>
            <a:r>
              <a:rPr lang="hu-HU" sz="1800" b="1" dirty="0"/>
              <a:t> per </a:t>
            </a:r>
            <a:r>
              <a:rPr lang="hu-HU" sz="1800" b="1" dirty="0" err="1"/>
              <a:t>semester</a:t>
            </a:r>
            <a:endParaRPr lang="hu-HU" sz="1800" b="1" dirty="0"/>
          </a:p>
          <a:p>
            <a:r>
              <a:rPr lang="hu-HU" sz="1800" b="1" dirty="0"/>
              <a:t>     starting </a:t>
            </a:r>
            <a:r>
              <a:rPr lang="hu-HU" sz="1800" b="1" dirty="0" err="1"/>
              <a:t>from</a:t>
            </a:r>
            <a:r>
              <a:rPr lang="hu-HU" sz="1800" b="1" dirty="0"/>
              <a:t> </a:t>
            </a:r>
            <a:r>
              <a:rPr lang="hu-HU" sz="1800" b="1" dirty="0" err="1"/>
              <a:t>the</a:t>
            </a:r>
            <a:r>
              <a:rPr lang="hu-HU" sz="1800" b="1" dirty="0"/>
              <a:t> 5th </a:t>
            </a:r>
            <a:r>
              <a:rPr lang="hu-HU" sz="1800" b="1" dirty="0" err="1"/>
              <a:t>semester</a:t>
            </a:r>
            <a:endParaRPr lang="hu-HU" sz="1800" b="1" dirty="0"/>
          </a:p>
          <a:p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53035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862DCA50-1BEB-1730-88AD-FCAEC3F13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58193" y="466106"/>
            <a:ext cx="6089615" cy="489221"/>
          </a:xfrm>
        </p:spPr>
        <p:txBody>
          <a:bodyPr/>
          <a:lstStyle/>
          <a:p>
            <a:r>
              <a:rPr lang="hu-HU" sz="3000" b="1" dirty="0"/>
              <a:t>Curriculum – Free </a:t>
            </a:r>
            <a:r>
              <a:rPr lang="hu-HU" sz="3000" b="1" dirty="0" err="1"/>
              <a:t>electives</a:t>
            </a:r>
            <a:endParaRPr lang="hu-HU" sz="3000" b="1" dirty="0"/>
          </a:p>
        </p:txBody>
      </p:sp>
      <p:graphicFrame>
        <p:nvGraphicFramePr>
          <p:cNvPr id="5" name="Táblázat helye 4">
            <a:extLst>
              <a:ext uri="{FF2B5EF4-FFF2-40B4-BE49-F238E27FC236}">
                <a16:creationId xmlns:a16="http://schemas.microsoft.com/office/drawing/2014/main" id="{5C3665B8-0C42-C4FD-6AD3-E7A68149145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794652958"/>
              </p:ext>
            </p:extLst>
          </p:nvPr>
        </p:nvGraphicFramePr>
        <p:xfrm>
          <a:off x="414638" y="1720820"/>
          <a:ext cx="6952517" cy="428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517">
                  <a:extLst>
                    <a:ext uri="{9D8B030D-6E8A-4147-A177-3AD203B41FA5}">
                      <a16:colId xmlns:a16="http://schemas.microsoft.com/office/drawing/2014/main" val="265955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Culture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Connects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Current Conflicts in the World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Economic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and business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Spanish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Information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management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Intercultural Communication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2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84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Relations after 1945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Introduction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the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innovation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and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research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communication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</a:t>
                      </a:r>
                    </a:p>
                    <a:p>
                      <a:pPr marL="0" marR="0" lvl="0" indent="0" algn="l" defTabSz="8227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Introduction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the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innovation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and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research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communication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II</a:t>
                      </a:r>
                      <a:endParaRPr lang="en-GB" b="1" noProof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M</a:t>
                      </a:r>
                      <a:r>
                        <a:rPr lang="en-GB" b="1" noProof="0" dirty="0" err="1">
                          <a:solidFill>
                            <a:schemeClr val="tx2"/>
                          </a:solidFill>
                        </a:rPr>
                        <a:t>anagement</a:t>
                      </a:r>
                      <a:r>
                        <a:rPr lang="en-GB" b="1" noProof="0" dirty="0">
                          <a:solidFill>
                            <a:schemeClr val="tx2"/>
                          </a:solidFill>
                        </a:rPr>
                        <a:t> Communication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Managerial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skills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Nonprofit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economics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Presentation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skills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development</a:t>
                      </a:r>
                      <a:endParaRPr lang="hu-HU" b="1" noProof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Startup I</a:t>
                      </a:r>
                    </a:p>
                    <a:p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Startup II</a:t>
                      </a:r>
                    </a:p>
                    <a:p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Skill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training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II</a:t>
                      </a:r>
                    </a:p>
                    <a:p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Skill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b="1" noProof="0" dirty="0" err="1">
                          <a:solidFill>
                            <a:schemeClr val="tx2"/>
                          </a:solidFill>
                        </a:rPr>
                        <a:t>training</a:t>
                      </a:r>
                      <a:r>
                        <a:rPr lang="hu-HU" b="1" noProof="0" dirty="0">
                          <a:solidFill>
                            <a:schemeClr val="tx2"/>
                          </a:solidFill>
                        </a:rPr>
                        <a:t> III</a:t>
                      </a:r>
                    </a:p>
                    <a:p>
                      <a:endParaRPr lang="en-GB" noProof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57473"/>
                  </a:ext>
                </a:extLst>
              </a:tr>
            </a:tbl>
          </a:graphicData>
        </a:graphic>
      </p:graphicFrame>
      <p:sp>
        <p:nvSpPr>
          <p:cNvPr id="2" name="Szövegdoboz 1">
            <a:extLst>
              <a:ext uri="{FF2B5EF4-FFF2-40B4-BE49-F238E27FC236}">
                <a16:creationId xmlns:a16="http://schemas.microsoft.com/office/drawing/2014/main" id="{7AF55941-D5F7-3FEC-08C3-400B92F595F2}"/>
              </a:ext>
            </a:extLst>
          </p:cNvPr>
          <p:cNvSpPr txBox="1"/>
          <p:nvPr/>
        </p:nvSpPr>
        <p:spPr>
          <a:xfrm>
            <a:off x="4201621" y="4186434"/>
            <a:ext cx="49423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10 credits </a:t>
            </a:r>
            <a:r>
              <a:rPr lang="hu-HU" sz="2000" b="1" dirty="0">
                <a:solidFill>
                  <a:srgbClr val="07B9D9"/>
                </a:solidFill>
                <a:latin typeface="Tahoma"/>
              </a:rPr>
              <a:t>must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be </a:t>
            </a:r>
            <a:r>
              <a:rPr lang="en-GB" sz="2000" b="1" dirty="0">
                <a:solidFill>
                  <a:srgbClr val="07B9D9"/>
                </a:solidFill>
                <a:latin typeface="Tahoma"/>
              </a:rPr>
              <a:t>obtained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endParaRPr kumimoji="0" lang="hu-HU" sz="2000" b="1" i="0" u="none" strike="noStrike" kern="1200" cap="none" spc="0" normalizeH="0" baseline="0" noProof="0" dirty="0">
              <a:ln>
                <a:noFill/>
              </a:ln>
              <a:solidFill>
                <a:srgbClr val="07B9D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by taking 3 courses </a:t>
            </a:r>
          </a:p>
          <a:p>
            <a:pPr marL="0" marR="0" lvl="0" indent="0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from the group in </a:t>
            </a:r>
            <a:r>
              <a:rPr lang="en-GB" sz="2000" b="1" dirty="0">
                <a:solidFill>
                  <a:srgbClr val="07B9D9"/>
                </a:solidFill>
                <a:latin typeface="Tahoma"/>
              </a:rPr>
              <a:t>semesters 5 and 6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.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898E1E7-3D12-E0EB-04AA-65BCDCAFE4B4}"/>
              </a:ext>
            </a:extLst>
          </p:cNvPr>
          <p:cNvSpPr txBox="1"/>
          <p:nvPr/>
        </p:nvSpPr>
        <p:spPr>
          <a:xfrm>
            <a:off x="53502" y="6774850"/>
            <a:ext cx="9036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GB" sz="1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872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C91D04A1-705E-42CA-6A29-C6F897E25FD7}"/>
              </a:ext>
            </a:extLst>
          </p:cNvPr>
          <p:cNvSpPr txBox="1"/>
          <p:nvPr/>
        </p:nvSpPr>
        <p:spPr>
          <a:xfrm>
            <a:off x="394854" y="1367583"/>
            <a:ext cx="8354291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courses in semester 1 have been registered for first year students. </a:t>
            </a:r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24284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hu-HU" sz="2600" b="1" dirty="0">
              <a:solidFill>
                <a:srgbClr val="24284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coming semesters it will be the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students' responsibility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register for the courses. </a:t>
            </a:r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24284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hu-HU" sz="2600" b="1" dirty="0">
              <a:solidFill>
                <a:srgbClr val="24284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kindly ask all students to make sure that</a:t>
            </a:r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24284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24284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register for all compulsory courses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</a:t>
            </a:r>
          </a:p>
          <a:p>
            <a:endParaRPr kumimoji="0" lang="hu-HU" sz="2600" b="1" i="0" u="none" strike="noStrike" kern="1200" cap="none" spc="0" normalizeH="0" baseline="0" noProof="0" dirty="0">
              <a:ln>
                <a:noFill/>
              </a:ln>
              <a:solidFill>
                <a:srgbClr val="24284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FontTx/>
              <a:buChar char="-"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2428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the required number of specialised electives and free electives during each semester</a:t>
            </a:r>
            <a:endParaRPr lang="hu-HU" sz="260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846B844D-8DB8-41A8-AEB8-76BA510B9BDF}"/>
              </a:ext>
            </a:extLst>
          </p:cNvPr>
          <p:cNvSpPr txBox="1"/>
          <p:nvPr/>
        </p:nvSpPr>
        <p:spPr>
          <a:xfrm>
            <a:off x="2452255" y="525403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2757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Course</a:t>
            </a:r>
            <a: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hu-HU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7B9D9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registration</a:t>
            </a:r>
            <a:endParaRPr kumimoji="0" lang="hu-HU" sz="3000" b="1" i="0" u="none" strike="noStrike" kern="1200" cap="none" spc="0" normalizeH="0" baseline="0" noProof="0" dirty="0">
              <a:ln>
                <a:noFill/>
              </a:ln>
              <a:solidFill>
                <a:srgbClr val="07B9D9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75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4512D849-8EA6-110B-A203-AB7B7C002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25477" y="433083"/>
            <a:ext cx="2645686" cy="567042"/>
          </a:xfrm>
        </p:spPr>
        <p:txBody>
          <a:bodyPr/>
          <a:lstStyle/>
          <a:p>
            <a:r>
              <a:rPr lang="en-GB" sz="3000" b="1" dirty="0"/>
              <a:t>Internships</a:t>
            </a:r>
          </a:p>
        </p:txBody>
      </p:sp>
      <p:sp>
        <p:nvSpPr>
          <p:cNvPr id="4" name="Táblázat helye 3">
            <a:extLst>
              <a:ext uri="{FF2B5EF4-FFF2-40B4-BE49-F238E27FC236}">
                <a16:creationId xmlns:a16="http://schemas.microsoft.com/office/drawing/2014/main" id="{F448116D-320A-7303-1FFA-858694F126C6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50372" y="1553592"/>
            <a:ext cx="8183414" cy="4759658"/>
          </a:xfrm>
        </p:spPr>
        <p:txBody>
          <a:bodyPr/>
          <a:lstStyle/>
          <a:p>
            <a:r>
              <a:rPr lang="en-GB" sz="2400" b="1" dirty="0"/>
              <a:t>Internship in Domestic Environment</a:t>
            </a:r>
          </a:p>
          <a:p>
            <a:r>
              <a:rPr lang="en-GB" sz="2400" dirty="0">
                <a:solidFill>
                  <a:schemeClr val="tx2"/>
                </a:solidFill>
              </a:rPr>
              <a:t>scheduled for semester 7 in the curriculum</a:t>
            </a:r>
          </a:p>
          <a:p>
            <a:r>
              <a:rPr lang="en-GB" sz="2400" dirty="0">
                <a:solidFill>
                  <a:schemeClr val="tx2"/>
                </a:solidFill>
              </a:rPr>
              <a:t>duration: 12 weeks</a:t>
            </a:r>
            <a:endParaRPr lang="en-GB" sz="2400" dirty="0"/>
          </a:p>
          <a:p>
            <a:r>
              <a:rPr lang="en-GB" sz="2400" dirty="0">
                <a:solidFill>
                  <a:schemeClr val="tx2"/>
                </a:solidFill>
              </a:rPr>
              <a:t>credit value: 20 credits</a:t>
            </a:r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Internship in International Environment</a:t>
            </a:r>
          </a:p>
          <a:p>
            <a:r>
              <a:rPr lang="en-GB" sz="2400" dirty="0">
                <a:solidFill>
                  <a:schemeClr val="tx2"/>
                </a:solidFill>
              </a:rPr>
              <a:t>scheduled for semester 8 in the curriculum</a:t>
            </a:r>
          </a:p>
          <a:p>
            <a:r>
              <a:rPr lang="en-GB" sz="2400" dirty="0">
                <a:solidFill>
                  <a:schemeClr val="tx2"/>
                </a:solidFill>
              </a:rPr>
              <a:t>duration: 12 weeks</a:t>
            </a:r>
          </a:p>
          <a:p>
            <a:r>
              <a:rPr lang="en-GB" sz="2400" dirty="0">
                <a:solidFill>
                  <a:schemeClr val="tx2"/>
                </a:solidFill>
              </a:rPr>
              <a:t>credit value: 30 credits</a:t>
            </a:r>
          </a:p>
        </p:txBody>
      </p:sp>
      <p:pic>
        <p:nvPicPr>
          <p:cNvPr id="1026" name="Picture 2" descr="5 Benefits of Workplace Training and Development | Acorn">
            <a:extLst>
              <a:ext uri="{FF2B5EF4-FFF2-40B4-BE49-F238E27FC236}">
                <a16:creationId xmlns:a16="http://schemas.microsoft.com/office/drawing/2014/main" id="{B4E5BAC2-F9CA-1D41-EAD4-11993F32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240" y="2545023"/>
            <a:ext cx="2972385" cy="198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942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02FEFFEB-0C93-F3F5-B604-39D6F774A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474" y="340798"/>
            <a:ext cx="6450154" cy="600235"/>
          </a:xfrm>
        </p:spPr>
        <p:txBody>
          <a:bodyPr/>
          <a:lstStyle/>
          <a:p>
            <a:r>
              <a:rPr lang="en-GB" sz="2400" b="1" dirty="0"/>
              <a:t>Internship - General information</a:t>
            </a:r>
          </a:p>
        </p:txBody>
      </p:sp>
      <p:sp>
        <p:nvSpPr>
          <p:cNvPr id="4" name="Táblázat helye 3">
            <a:extLst>
              <a:ext uri="{FF2B5EF4-FFF2-40B4-BE49-F238E27FC236}">
                <a16:creationId xmlns:a16="http://schemas.microsoft.com/office/drawing/2014/main" id="{C48EB882-994B-0E90-F1AE-9CC053FEB940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50372" y="1225352"/>
            <a:ext cx="8643256" cy="5311303"/>
          </a:xfr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en-GB" sz="2000" b="1" dirty="0">
                <a:solidFill>
                  <a:schemeClr val="tx2"/>
                </a:solidFill>
                <a:effectLst/>
                <a:latin typeface="+mn-lt"/>
                <a:ea typeface="Aptos" panose="020B0004020202020204" pitchFamily="34" charset="0"/>
              </a:rPr>
              <a:t>Students are free to choose the place of their </a:t>
            </a:r>
            <a:r>
              <a:rPr lang="en-GB" sz="2000" b="1" dirty="0">
                <a:solidFill>
                  <a:schemeClr val="tx2"/>
                </a:solidFill>
                <a:latin typeface="+mn-lt"/>
                <a:ea typeface="Aptos" panose="020B0004020202020204" pitchFamily="34" charset="0"/>
              </a:rPr>
              <a:t>work placement</a:t>
            </a:r>
            <a:r>
              <a:rPr lang="en-GB" sz="2000" b="1" dirty="0">
                <a:solidFill>
                  <a:schemeClr val="tx2"/>
                </a:solidFill>
                <a:effectLst/>
                <a:latin typeface="+mn-lt"/>
                <a:ea typeface="Aptos" panose="020B0004020202020204" pitchFamily="34" charset="0"/>
              </a:rPr>
              <a:t>.</a:t>
            </a:r>
          </a:p>
          <a:p>
            <a:pPr marR="0" lvl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en-GB" sz="2000" dirty="0">
                <a:solidFill>
                  <a:schemeClr val="tx2"/>
                </a:solidFill>
                <a:latin typeface="+mn-lt"/>
                <a:ea typeface="Aptos" panose="020B0004020202020204" pitchFamily="34" charset="0"/>
              </a:rPr>
              <a:t>Some expectations of the university:</a:t>
            </a:r>
            <a:endParaRPr lang="en-GB" sz="2000" dirty="0">
              <a:solidFill>
                <a:schemeClr val="tx2"/>
              </a:solidFill>
              <a:effectLst/>
              <a:latin typeface="+mn-lt"/>
              <a:ea typeface="Aptos" panose="020B00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+mn-lt"/>
              </a:rPr>
              <a:t>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 activities of the organisation 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must be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prstClr val="black"/>
                </a:solidFill>
                <a:latin typeface="+mn-lt"/>
              </a:rPr>
              <a:t>related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to the main </a:t>
            </a:r>
            <a:r>
              <a:rPr lang="en-GB" sz="2000" dirty="0">
                <a:solidFill>
                  <a:prstClr val="black"/>
                </a:solidFill>
                <a:latin typeface="+mn-lt"/>
              </a:rPr>
              <a:t>focus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of the study programme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+mn-lt"/>
              </a:rPr>
              <a:t>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here are positions requiring a degree / the knowledge of foreign languages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schemeClr val="tx2"/>
                </a:solidFill>
                <a:latin typeface="+mn-lt"/>
                <a:ea typeface="Aptos" panose="020B0004020202020204" pitchFamily="34" charset="0"/>
              </a:rPr>
              <a:t>the organisation should provide the student with the opportunity to apply and practice the knowledge acquired during the study programme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schemeClr val="tx2"/>
                </a:solidFill>
                <a:latin typeface="+mn-lt"/>
              </a:rPr>
              <a:t>the organisation should introduce the student to the international commercial, logistical and financial processes of the organisation in a real business environment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7318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02FEFFEB-0C93-F3F5-B604-39D6F774A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474" y="501588"/>
            <a:ext cx="5999190" cy="719516"/>
          </a:xfrm>
        </p:spPr>
        <p:txBody>
          <a:bodyPr/>
          <a:lstStyle/>
          <a:p>
            <a:r>
              <a:rPr lang="en-GB" sz="2400" b="1" dirty="0"/>
              <a:t>Internship in Domestic Environment (12 weeks) </a:t>
            </a:r>
          </a:p>
        </p:txBody>
      </p:sp>
      <p:sp>
        <p:nvSpPr>
          <p:cNvPr id="4" name="Táblázat helye 3">
            <a:extLst>
              <a:ext uri="{FF2B5EF4-FFF2-40B4-BE49-F238E27FC236}">
                <a16:creationId xmlns:a16="http://schemas.microsoft.com/office/drawing/2014/main" id="{C48EB882-994B-0E90-F1AE-9CC053FEB940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50372" y="1436612"/>
            <a:ext cx="8786624" cy="4919800"/>
          </a:xfr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hu-HU" sz="2000" b="1" kern="100" dirty="0">
                <a:solidFill>
                  <a:prstClr val="black"/>
                </a:solidFill>
              </a:rPr>
              <a:t>A</a:t>
            </a:r>
            <a:r>
              <a:rPr kumimoji="0" lang="en-GB" sz="2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fter</a:t>
            </a:r>
            <a:r>
              <a:rPr kumimoji="0" lang="en-GB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obtaining 50 credits from the compulsory courses</a:t>
            </a:r>
            <a:r>
              <a:rPr kumimoji="0" lang="hu-HU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en-GB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2000" b="1" dirty="0">
                <a:solidFill>
                  <a:prstClr val="black"/>
                </a:solidFill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same company as one 12-week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914400">
              <a:spcBef>
                <a:spcPts val="1000"/>
              </a:spcBef>
              <a:defRPr/>
            </a:pPr>
            <a:r>
              <a:rPr lang="en-GB" sz="2000" dirty="0">
                <a:solidFill>
                  <a:prstClr val="black"/>
                </a:solidFill>
              </a:rPr>
              <a:t>It can be completed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semester 7</a:t>
            </a:r>
            <a:r>
              <a:rPr lang="hu-HU" sz="2000" b="1" dirty="0">
                <a:solidFill>
                  <a:prstClr val="black"/>
                </a:solidFill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during the summer holiday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student’s last exam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2nd and 4th </a:t>
            </a:r>
            <a:r>
              <a:rPr kumimoji="0" lang="hu-H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semesters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hu-HU" sz="2000" dirty="0">
                <a:solidFill>
                  <a:prstClr val="black"/>
                </a:solidFill>
              </a:rPr>
              <a:t> b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efore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start of the 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3th and 5th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semester) or 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according to the curriculum,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semester 7</a:t>
            </a:r>
            <a:endParaRPr lang="hu-HU" sz="2000" b="1" dirty="0">
              <a:solidFill>
                <a:prstClr val="black"/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hu-HU" sz="2000" b="1" dirty="0">
                <a:solidFill>
                  <a:srgbClr val="FF0000"/>
                </a:solidFill>
              </a:rPr>
              <a:t>The </a:t>
            </a:r>
            <a:r>
              <a:rPr lang="hu-HU" sz="2000" b="1" dirty="0" err="1">
                <a:solidFill>
                  <a:srgbClr val="FF0000"/>
                </a:solidFill>
              </a:rPr>
              <a:t>internship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can</a:t>
            </a:r>
            <a:r>
              <a:rPr lang="hu-HU" sz="2000" b="1" dirty="0">
                <a:solidFill>
                  <a:srgbClr val="FF0000"/>
                </a:solidFill>
              </a:rPr>
              <a:t> no </a:t>
            </a:r>
            <a:r>
              <a:rPr lang="hu-HU" sz="2000" b="1" dirty="0" err="1">
                <a:solidFill>
                  <a:srgbClr val="FF0000"/>
                </a:solidFill>
              </a:rPr>
              <a:t>longer</a:t>
            </a:r>
            <a:r>
              <a:rPr lang="hu-HU" sz="2000" b="1" dirty="0">
                <a:solidFill>
                  <a:srgbClr val="FF0000"/>
                </a:solidFill>
              </a:rPr>
              <a:t> be </a:t>
            </a:r>
            <a:r>
              <a:rPr lang="hu-HU" sz="2000" b="1" dirty="0" err="1">
                <a:solidFill>
                  <a:srgbClr val="FF0000"/>
                </a:solidFill>
              </a:rPr>
              <a:t>completed</a:t>
            </a:r>
            <a:r>
              <a:rPr lang="hu-HU" sz="2000" b="1" dirty="0">
                <a:solidFill>
                  <a:srgbClr val="FF0000"/>
                </a:solidFill>
              </a:rPr>
              <a:t> in </a:t>
            </a:r>
            <a:r>
              <a:rPr lang="hu-HU" sz="2000" b="1" dirty="0" err="1">
                <a:solidFill>
                  <a:srgbClr val="FF0000"/>
                </a:solidFill>
              </a:rPr>
              <a:t>advance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during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the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summer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holiday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following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the</a:t>
            </a:r>
            <a:r>
              <a:rPr lang="hu-HU" sz="2000" b="1" dirty="0">
                <a:solidFill>
                  <a:srgbClr val="FF0000"/>
                </a:solidFill>
              </a:rPr>
              <a:t> 6th </a:t>
            </a:r>
            <a:r>
              <a:rPr lang="hu-HU" sz="2000" b="1" dirty="0" err="1">
                <a:solidFill>
                  <a:srgbClr val="FF0000"/>
                </a:solidFill>
              </a:rPr>
              <a:t>semester</a:t>
            </a:r>
            <a:r>
              <a:rPr lang="hu-HU" sz="2000" dirty="0">
                <a:solidFill>
                  <a:schemeClr val="tx2"/>
                </a:solidFill>
              </a:rPr>
              <a:t>, </a:t>
            </a:r>
            <a:r>
              <a:rPr lang="hu-HU" sz="2000" b="1" dirty="0" err="1">
                <a:solidFill>
                  <a:srgbClr val="FF0000"/>
                </a:solidFill>
              </a:rPr>
              <a:t>as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we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would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not</a:t>
            </a:r>
            <a:r>
              <a:rPr lang="hu-HU" sz="2000" b="1" dirty="0">
                <a:solidFill>
                  <a:srgbClr val="FF0000"/>
                </a:solidFill>
              </a:rPr>
              <a:t> be </a:t>
            </a:r>
            <a:r>
              <a:rPr lang="hu-HU" sz="2000" b="1" dirty="0" err="1">
                <a:solidFill>
                  <a:srgbClr val="FF0000"/>
                </a:solidFill>
              </a:rPr>
              <a:t>able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to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record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its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completion</a:t>
            </a:r>
            <a:r>
              <a:rPr lang="hu-HU" sz="2000" b="1" dirty="0">
                <a:solidFill>
                  <a:srgbClr val="FF0000"/>
                </a:solidFill>
              </a:rPr>
              <a:t> in </a:t>
            </a:r>
            <a:r>
              <a:rPr lang="hu-HU" sz="2000" b="1" dirty="0" err="1">
                <a:solidFill>
                  <a:srgbClr val="FF0000"/>
                </a:solidFill>
              </a:rPr>
              <a:t>the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Neptun</a:t>
            </a:r>
            <a:r>
              <a:rPr lang="hu-HU" sz="2000" b="1" dirty="0">
                <a:solidFill>
                  <a:srgbClr val="FF0000"/>
                </a:solidFill>
              </a:rPr>
              <a:t> </a:t>
            </a:r>
            <a:r>
              <a:rPr lang="hu-HU" sz="2000" b="1" dirty="0" err="1">
                <a:solidFill>
                  <a:srgbClr val="FF0000"/>
                </a:solidFill>
              </a:rPr>
              <a:t>system</a:t>
            </a:r>
            <a:r>
              <a:rPr lang="hu-HU" sz="2000" b="1" dirty="0">
                <a:solidFill>
                  <a:srgbClr val="FF0000"/>
                </a:solidFill>
              </a:rPr>
              <a:t> in </a:t>
            </a:r>
            <a:r>
              <a:rPr lang="hu-HU" sz="2000" b="1" dirty="0" err="1">
                <a:solidFill>
                  <a:srgbClr val="FF0000"/>
                </a:solidFill>
              </a:rPr>
              <a:t>time</a:t>
            </a:r>
            <a:r>
              <a:rPr lang="hu-HU" sz="2000" b="1" dirty="0">
                <a:solidFill>
                  <a:srgbClr val="FF0000"/>
                </a:solidFill>
              </a:rPr>
              <a:t>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701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02FEFFEB-0C93-F3F5-B604-39D6F774A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4360" y="327274"/>
            <a:ext cx="6439268" cy="853455"/>
          </a:xfrm>
        </p:spPr>
        <p:txBody>
          <a:bodyPr/>
          <a:lstStyle/>
          <a:p>
            <a:r>
              <a:rPr lang="en-GB" sz="2400" b="1" dirty="0"/>
              <a:t>Internship in international environment (12 weeks)</a:t>
            </a:r>
          </a:p>
        </p:txBody>
      </p:sp>
      <p:sp>
        <p:nvSpPr>
          <p:cNvPr id="4" name="Táblázat helye 3">
            <a:extLst>
              <a:ext uri="{FF2B5EF4-FFF2-40B4-BE49-F238E27FC236}">
                <a16:creationId xmlns:a16="http://schemas.microsoft.com/office/drawing/2014/main" id="{C48EB882-994B-0E90-F1AE-9CC053FEB940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50372" y="1417257"/>
            <a:ext cx="8643256" cy="4912522"/>
          </a:xfrm>
        </p:spPr>
        <p:txBody>
          <a:bodyPr/>
          <a:lstStyle/>
          <a:p>
            <a:pPr defTabSz="914400">
              <a:spcBef>
                <a:spcPts val="1000"/>
              </a:spcBef>
              <a:defRPr/>
            </a:pP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After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obtaining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160 credits.</a:t>
            </a:r>
          </a:p>
          <a:p>
            <a:pPr defTabSz="914400">
              <a:spcBef>
                <a:spcPts val="1000"/>
              </a:spcBef>
              <a:defRPr/>
            </a:pP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After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the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completion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of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the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Internship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in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domestic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 </a:t>
            </a:r>
            <a:r>
              <a:rPr lang="hu-HU" sz="2000" b="1" dirty="0" err="1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environment</a:t>
            </a: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.</a:t>
            </a:r>
          </a:p>
          <a:p>
            <a:pPr defTabSz="914400">
              <a:spcBef>
                <a:spcPts val="1000"/>
              </a:spcBef>
              <a:defRPr/>
            </a:pPr>
            <a:r>
              <a:rPr lang="hu-HU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I</a:t>
            </a:r>
            <a:r>
              <a:rPr lang="en-GB" sz="2000" b="1" dirty="0">
                <a:solidFill>
                  <a:prstClr val="black"/>
                </a:solidFill>
                <a:latin typeface="+mj-lt"/>
                <a:ea typeface="Aptos" panose="020B0004020202020204" pitchFamily="34" charset="0"/>
                <a:cs typeface="+mn-cs"/>
              </a:rPr>
              <a:t>n the same organisation or company as one 12-week period.</a:t>
            </a:r>
          </a:p>
          <a:p>
            <a:pPr defTabSz="914400">
              <a:spcBef>
                <a:spcPts val="1000"/>
              </a:spcBef>
              <a:defRPr/>
            </a:pPr>
            <a:endParaRPr lang="en-GB" sz="2000" b="1" dirty="0">
              <a:solidFill>
                <a:prstClr val="black"/>
              </a:solidFill>
              <a:latin typeface="+mj-lt"/>
              <a:ea typeface="Aptos" panose="020B0004020202020204" pitchFamily="34" charset="0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It can be completed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in semester 7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for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those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who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completed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Internship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in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domestic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environment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earlier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during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the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summer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holidays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after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the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2nd and 4th </a:t>
            </a:r>
            <a:r>
              <a:rPr lang="hu-HU" sz="2000" dirty="0" err="1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semester</a:t>
            </a:r>
            <a:r>
              <a:rPr lang="hu-HU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hu-HU" sz="2000" dirty="0">
              <a:solidFill>
                <a:schemeClr val="tx2"/>
              </a:solidFill>
              <a:latin typeface="+mj-lt"/>
              <a:ea typeface="Aptos" panose="020B0004020202020204" pitchFamily="34" charset="0"/>
            </a:endParaRPr>
          </a:p>
          <a:p>
            <a:pPr marL="228600" indent="-228600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according to the curriculum, </a:t>
            </a:r>
            <a:r>
              <a:rPr lang="en-GB" sz="2000" b="1" dirty="0">
                <a:solidFill>
                  <a:schemeClr val="tx2"/>
                </a:solidFill>
                <a:effectLst/>
                <a:latin typeface="+mj-lt"/>
                <a:ea typeface="Aptos" panose="020B0004020202020204" pitchFamily="34" charset="0"/>
              </a:rPr>
              <a:t>in semester 8</a:t>
            </a:r>
          </a:p>
          <a:p>
            <a:r>
              <a:rPr lang="en-GB" sz="1600" b="1" kern="100" dirty="0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Studying abroad in semester 7 or 8 is considered as an international experience. When the total number of ECTS credits obtained by the student reaches 25 credits, </a:t>
            </a:r>
            <a:r>
              <a:rPr lang="hu-HU" sz="1600" b="1" kern="100" dirty="0" err="1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Internship</a:t>
            </a:r>
            <a:r>
              <a:rPr lang="hu-HU" sz="1600" b="1" kern="100" dirty="0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hu-HU" sz="1600" b="1" kern="100" dirty="0" err="1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international</a:t>
            </a:r>
            <a:r>
              <a:rPr lang="hu-HU" sz="1600" b="1" kern="100" dirty="0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kern="100" dirty="0" err="1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environment</a:t>
            </a:r>
            <a:r>
              <a:rPr lang="hu-HU" sz="1600" b="1" kern="100" dirty="0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600" b="1" kern="100" dirty="0">
                <a:solidFill>
                  <a:srgbClr val="3C3C3B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is considered completed.</a:t>
            </a:r>
            <a:endParaRPr lang="hu-HU" sz="1600" b="1" kern="100" dirty="0">
              <a:solidFill>
                <a:srgbClr val="3C3C3B"/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7034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AAE27D2E-7280-33E0-F7FC-C116D8EFF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4523" y="238052"/>
            <a:ext cx="6862439" cy="675274"/>
          </a:xfrm>
        </p:spPr>
        <p:txBody>
          <a:bodyPr/>
          <a:lstStyle/>
          <a:p>
            <a:pPr algn="ctr"/>
            <a:r>
              <a:rPr lang="en-GB" sz="3000" b="1" dirty="0"/>
              <a:t>Compulsory courses - semester 1</a:t>
            </a:r>
          </a:p>
        </p:txBody>
      </p:sp>
      <p:graphicFrame>
        <p:nvGraphicFramePr>
          <p:cNvPr id="8" name="Táblázat helye 7">
            <a:extLst>
              <a:ext uri="{FF2B5EF4-FFF2-40B4-BE49-F238E27FC236}">
                <a16:creationId xmlns:a16="http://schemas.microsoft.com/office/drawing/2014/main" id="{E4A64B90-22F0-BFA4-206A-A6AD35A22CF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84148431"/>
              </p:ext>
            </p:extLst>
          </p:nvPr>
        </p:nvGraphicFramePr>
        <p:xfrm>
          <a:off x="97038" y="1012090"/>
          <a:ext cx="8949924" cy="552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6294">
                  <a:extLst>
                    <a:ext uri="{9D8B030D-6E8A-4147-A177-3AD203B41FA5}">
                      <a16:colId xmlns:a16="http://schemas.microsoft.com/office/drawing/2014/main" val="3175136497"/>
                    </a:ext>
                  </a:extLst>
                </a:gridCol>
                <a:gridCol w="1712738">
                  <a:extLst>
                    <a:ext uri="{9D8B030D-6E8A-4147-A177-3AD203B41FA5}">
                      <a16:colId xmlns:a16="http://schemas.microsoft.com/office/drawing/2014/main" val="4088894245"/>
                    </a:ext>
                  </a:extLst>
                </a:gridCol>
                <a:gridCol w="2057112">
                  <a:extLst>
                    <a:ext uri="{9D8B030D-6E8A-4147-A177-3AD203B41FA5}">
                      <a16:colId xmlns:a16="http://schemas.microsoft.com/office/drawing/2014/main" val="3612794448"/>
                    </a:ext>
                  </a:extLst>
                </a:gridCol>
                <a:gridCol w="1253780">
                  <a:extLst>
                    <a:ext uri="{9D8B030D-6E8A-4147-A177-3AD203B41FA5}">
                      <a16:colId xmlns:a16="http://schemas.microsoft.com/office/drawing/2014/main" val="213655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Lessons/week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Seminars/we</a:t>
                      </a:r>
                      <a:r>
                        <a:rPr lang="hu-HU" noProof="0" dirty="0"/>
                        <a:t>e</a:t>
                      </a:r>
                      <a:r>
                        <a:rPr lang="en-GB" noProof="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Credits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11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Introduction to the Use of Computers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05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Mathematics 1 for Economists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7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Foreign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Economic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Policy</a:t>
                      </a:r>
                      <a:endParaRPr lang="en-GB" sz="1800" b="1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66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Introcuction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to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Business Economics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65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Macroeconomics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b="1" dirty="0" err="1">
                          <a:solidFill>
                            <a:schemeClr val="tx2"/>
                          </a:solidFill>
                        </a:rPr>
                        <a:t>Sociology</a:t>
                      </a:r>
                      <a:endParaRPr lang="hu-HU" sz="18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Professional Foreign Language I/1.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0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Basics of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2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Hungarian Language and Culture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0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Student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hu-HU" sz="1800" b="1" noProof="0" dirty="0" err="1">
                          <a:solidFill>
                            <a:schemeClr val="tx2"/>
                          </a:solidFill>
                        </a:rPr>
                        <a:t>Support</a:t>
                      </a:r>
                      <a:r>
                        <a:rPr lang="hu-HU" sz="1800" b="1" noProof="0" dirty="0">
                          <a:solidFill>
                            <a:schemeClr val="tx2"/>
                          </a:solidFill>
                        </a:rPr>
                        <a:t> I</a:t>
                      </a:r>
                      <a:endParaRPr lang="en-GB" sz="1800" b="1" noProof="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55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tx2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2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2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2"/>
                          </a:solidFill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71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088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CE9C1839-24A2-67D0-A3CC-B9C01F88D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45033" y="493273"/>
            <a:ext cx="5990406" cy="674182"/>
          </a:xfrm>
        </p:spPr>
        <p:txBody>
          <a:bodyPr/>
          <a:lstStyle/>
          <a:p>
            <a:r>
              <a:rPr lang="en-GB" sz="3000" b="1" dirty="0"/>
              <a:t>Contact information</a:t>
            </a:r>
          </a:p>
        </p:txBody>
      </p:sp>
      <p:sp>
        <p:nvSpPr>
          <p:cNvPr id="4" name="Táblázat helye 3">
            <a:extLst>
              <a:ext uri="{FF2B5EF4-FFF2-40B4-BE49-F238E27FC236}">
                <a16:creationId xmlns:a16="http://schemas.microsoft.com/office/drawing/2014/main" id="{83CD7BEE-1613-4A66-C7F2-506157924CF1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92183" y="1337620"/>
            <a:ext cx="8643256" cy="524800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Sándor Remsei PhD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</a:t>
            </a: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Programme Supervisor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</a:t>
            </a: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Head of Department, Associate Professor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Department of International and Applied Economics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Kautz Gyula Faculty of Economics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remsei.sandor@sze.hu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Gabriella Imre PhD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Programme </a:t>
            </a:r>
            <a:r>
              <a:rPr kumimoji="0" lang="hu-HU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Mentor</a:t>
            </a:r>
            <a:endParaRPr kumimoji="0" lang="en-GB" sz="20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Assistant Professor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Department of International and Applied Economics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Kautz Gyula Faculty of Economics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imre.gabriella@sze.hu</a:t>
            </a:r>
          </a:p>
          <a:p>
            <a:endParaRPr lang="hu-HU" dirty="0"/>
          </a:p>
        </p:txBody>
      </p:sp>
      <p:pic>
        <p:nvPicPr>
          <p:cNvPr id="6" name="Kép 5" descr="A képen Emberi arc, személy, mosoly, szemüveg látható&#10;&#10;Automatikusan generált leírás">
            <a:extLst>
              <a:ext uri="{FF2B5EF4-FFF2-40B4-BE49-F238E27FC236}">
                <a16:creationId xmlns:a16="http://schemas.microsoft.com/office/drawing/2014/main" id="{49528FA6-5499-AA5D-06ED-96B51B220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566" y="4027249"/>
            <a:ext cx="1989103" cy="25583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1624102-DC8B-45DD-7871-014E8AAA2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336" y="1697186"/>
            <a:ext cx="1989103" cy="215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3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áblázat helye 9">
            <a:extLst>
              <a:ext uri="{FF2B5EF4-FFF2-40B4-BE49-F238E27FC236}">
                <a16:creationId xmlns:a16="http://schemas.microsoft.com/office/drawing/2014/main" id="{40048224-4453-CBA5-DD21-6D0E2D54ABFB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50372" y="1979647"/>
            <a:ext cx="8643256" cy="3889375"/>
          </a:xfrm>
        </p:spPr>
        <p:txBody>
          <a:bodyPr/>
          <a:lstStyle/>
          <a:p>
            <a:pPr algn="ctr"/>
            <a:endParaRPr lang="hu-HU" sz="4000" b="1" dirty="0"/>
          </a:p>
          <a:p>
            <a:pPr algn="ctr"/>
            <a:r>
              <a:rPr lang="en-GB" sz="4000" b="1" dirty="0"/>
              <a:t>Thank you for your attention!</a:t>
            </a:r>
          </a:p>
          <a:p>
            <a:pPr algn="ctr"/>
            <a:endParaRPr lang="hu-HU" sz="4000" dirty="0"/>
          </a:p>
          <a:p>
            <a:pPr algn="ctr"/>
            <a:r>
              <a:rPr lang="hu-HU" sz="4000" dirty="0">
                <a:hlinkClick r:id="rId2"/>
              </a:rPr>
              <a:t>remsei.sandor@sze.hu</a:t>
            </a:r>
            <a:endParaRPr lang="hu-HU" sz="4000" dirty="0"/>
          </a:p>
          <a:p>
            <a:pPr algn="ctr"/>
            <a:r>
              <a:rPr lang="hu-HU" sz="4000" dirty="0">
                <a:hlinkClick r:id="rId3"/>
              </a:rPr>
              <a:t>imre.gabriella@sze.hu</a:t>
            </a:r>
            <a:endParaRPr lang="hu-HU" sz="4000" dirty="0"/>
          </a:p>
          <a:p>
            <a:pPr algn="ctr"/>
            <a:endParaRPr lang="hu-HU" sz="40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179618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sze_szinek">
      <a:dk1>
        <a:srgbClr val="07B9D9"/>
      </a:dk1>
      <a:lt1>
        <a:srgbClr val="FFFFFF"/>
      </a:lt1>
      <a:dk2>
        <a:srgbClr val="242843"/>
      </a:dk2>
      <a:lt2>
        <a:srgbClr val="D1D3D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ze betutipu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</TotalTime>
  <Words>1270</Words>
  <Application>Microsoft Office PowerPoint</Application>
  <PresentationFormat>Diavetítés a képernyőre (4:3 oldalarány)</PresentationFormat>
  <Paragraphs>252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Tahoma</vt:lpstr>
      <vt:lpstr>Wingdings</vt:lpstr>
      <vt:lpstr>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xmeditor01</dc:creator>
  <cp:lastModifiedBy>Dr. Imre Gabriella Regina</cp:lastModifiedBy>
  <cp:revision>55</cp:revision>
  <dcterms:created xsi:type="dcterms:W3CDTF">2019-08-01T06:27:51Z</dcterms:created>
  <dcterms:modified xsi:type="dcterms:W3CDTF">2026-09-02T12:11:40Z</dcterms:modified>
</cp:coreProperties>
</file>